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2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6858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按一下滑鼠編輯備註格式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&lt;頁首&gt;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&lt;日期/時間&gt;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&lt;頁尾&gt;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1D50A1B-DDB8-4308-A694-4F5429078C3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15876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透過使用者跟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AI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對話過程中提到他有去過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or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接觸過的地方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or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人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876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來計算可能中飆的機率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現今世界許多國家皆面臨確診數量快速增加，醫療資源難以負荷之情況下，造成許多民眾可能無法即時就醫診斷，就醫後也可能因體系癱瘓，無法得到良好的治療，線上即時診斷模式的建立，除可提供民眾預先提報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TOCC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及症狀，於就診醫院安排時提供專業人員參考，預先判斷症狀則可依據輕重緩急來安排就醫順序，及就診醫院安排。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此外，針對由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通報且最終確診案例，則可透過移動軌跡的提供，協助政府機關進行疫調，若其他使用者經過相關確診者經過的地方，也可透過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即時提撥，提醒相關人員進行自主健康管理。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11448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在醫療資源有限的情況下，檢驗時機與分流機制為防疫重要決策之一，為降低前線醫療人員之負擔，避免與病患長時間之問診接觸，本團隊將開發線上問診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，透過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TOCC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（旅遊史、職業、接觸史、群聚）線上預先填報及症狀即時問答，來判斷使用者是否有立即就醫之需求，若診斷結果為高度疑似確診病患，系統將可轉由衛服部人員進行轉診就醫，以提升醫療處理效率。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而線上新冠病毒診斷，則預計透過語意學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Semantic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結合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AI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人工智慧，訓練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 Dectector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模型，進行即時語意的解析，一問一答的方式將模擬醫師與病患間的方式，經由系統運算，提供民眾最佳初診諮詢建議，診斷完成後也可將個人移動軌跡一並提供，來作為防疫參考，期望能突破以往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LINEBOT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制式回答的方式，更加便民及智慧。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233640" y="2936880"/>
            <a:ext cx="63900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5078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2336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1287000" y="1152000"/>
            <a:ext cx="4282920" cy="341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1287000" y="1152000"/>
            <a:ext cx="428292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233640" y="444960"/>
            <a:ext cx="639000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2336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35078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233640" y="2936880"/>
            <a:ext cx="63900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233640" y="2936880"/>
            <a:ext cx="63900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5078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2336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287000" y="1152000"/>
            <a:ext cx="4282920" cy="34160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1287000" y="1152000"/>
            <a:ext cx="428292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233640" y="444960"/>
            <a:ext cx="639000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2336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35078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233640" y="2936880"/>
            <a:ext cx="63900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233640" y="2936880"/>
            <a:ext cx="63900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35078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2336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287000" y="1152000"/>
            <a:ext cx="4282920" cy="34160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287000" y="1152000"/>
            <a:ext cx="428292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33640" y="444960"/>
            <a:ext cx="639000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2336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7840" y="293688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7840" y="1152360"/>
            <a:ext cx="311796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233640" y="2936880"/>
            <a:ext cx="63900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按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一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下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以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編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輯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母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片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標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題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樣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式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6354360" y="466308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5E3F8DF-19F1-4AE6-B6D8-6EBD693FF92B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33640" y="444960"/>
            <a:ext cx="6390000" cy="57240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33640" y="1152360"/>
            <a:ext cx="639000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6354360" y="4663080"/>
            <a:ext cx="41112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8067823-A48F-4A0A-A664-563ED4DC7790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0" name="Picture 4" descr=""/>
          <p:cNvPicPr/>
          <p:nvPr/>
        </p:nvPicPr>
        <p:blipFill>
          <a:blip r:embed="rId3"/>
          <a:stretch/>
        </p:blipFill>
        <p:spPr>
          <a:xfrm>
            <a:off x="114840" y="4800600"/>
            <a:ext cx="585720" cy="1375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50640" y="465480"/>
            <a:ext cx="6171840" cy="431640"/>
          </a:xfrm>
          <a:prstGeom prst="rect">
            <a:avLst/>
          </a:prstGeom>
        </p:spPr>
        <p:txBody>
          <a:bodyPr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/>
          </p:nvPr>
        </p:nvSpPr>
        <p:spPr>
          <a:xfrm>
            <a:off x="5069160" y="4767120"/>
            <a:ext cx="159984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6F0F08B-B3DC-4DC5-9193-02ABEE18F308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1360" y="1005480"/>
            <a:ext cx="6191640" cy="36723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2291040" y="2624400"/>
            <a:ext cx="6390000" cy="57240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b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智慧問診系統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2659320" y="3671640"/>
            <a:ext cx="4723920" cy="34740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提案團隊   防疫問就隊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069160" y="4218480"/>
            <a:ext cx="159984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8E93B4EC-A7A6-4E17-A64E-093732F5149C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2268000" y="1568880"/>
            <a:ext cx="3134880" cy="40464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了解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Covid 19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最新消息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2268000" y="2116080"/>
            <a:ext cx="3134880" cy="40464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了解感染者過去接觸史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2277000" y="2663640"/>
            <a:ext cx="3134880" cy="40464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了解是否有機率感染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Covid 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2277000" y="3210840"/>
            <a:ext cx="3134880" cy="40464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可透過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app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通報相關單位疑似確診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2277000" y="3758400"/>
            <a:ext cx="3134520" cy="40464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了解該如何取得幫助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702720" y="3068640"/>
            <a:ext cx="899640" cy="44172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13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陳小姐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民眾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圖片 37" descr=""/>
          <p:cNvPicPr/>
          <p:nvPr/>
        </p:nvPicPr>
        <p:blipFill>
          <a:blip r:embed="rId1"/>
          <a:stretch/>
        </p:blipFill>
        <p:spPr>
          <a:xfrm>
            <a:off x="702720" y="2151720"/>
            <a:ext cx="916560" cy="916560"/>
          </a:xfrm>
          <a:prstGeom prst="rect">
            <a:avLst/>
          </a:prstGeom>
          <a:ln>
            <a:noFill/>
          </a:ln>
        </p:spPr>
      </p:pic>
      <p:sp>
        <p:nvSpPr>
          <p:cNvPr id="248" name="CustomShape 8"/>
          <p:cNvSpPr/>
          <p:nvPr/>
        </p:nvSpPr>
        <p:spPr>
          <a:xfrm>
            <a:off x="2008440" y="1611360"/>
            <a:ext cx="351360" cy="319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9"/>
          <p:cNvSpPr/>
          <p:nvPr/>
        </p:nvSpPr>
        <p:spPr>
          <a:xfrm>
            <a:off x="2008440" y="3835800"/>
            <a:ext cx="351360" cy="319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10"/>
          <p:cNvSpPr/>
          <p:nvPr/>
        </p:nvSpPr>
        <p:spPr>
          <a:xfrm>
            <a:off x="2008440" y="2167560"/>
            <a:ext cx="351360" cy="319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1"/>
          <p:cNvSpPr/>
          <p:nvPr/>
        </p:nvSpPr>
        <p:spPr>
          <a:xfrm>
            <a:off x="2008440" y="2723760"/>
            <a:ext cx="351360" cy="319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2"/>
          <p:cNvSpPr/>
          <p:nvPr/>
        </p:nvSpPr>
        <p:spPr>
          <a:xfrm>
            <a:off x="2008440" y="3279600"/>
            <a:ext cx="351360" cy="319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13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智慧諮詢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主要功能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使用者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069160" y="4218480"/>
            <a:ext cx="159984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0C841C8B-0889-4D74-A43D-31AA855C2E8F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879920" y="1803240"/>
            <a:ext cx="4526280" cy="52668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更新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Covid 19 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最新消息（症狀、確診者資訊）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1879920" y="2460960"/>
            <a:ext cx="4526280" cy="54864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疑似確診者該如何取得協助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(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醫院篩檢資訊</a:t>
            </a: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Google Shape;141;p20" descr=""/>
          <p:cNvPicPr/>
          <p:nvPr/>
        </p:nvPicPr>
        <p:blipFill>
          <a:blip r:embed="rId1"/>
          <a:stretch/>
        </p:blipFill>
        <p:spPr>
          <a:xfrm>
            <a:off x="440640" y="1972800"/>
            <a:ext cx="975960" cy="97596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1879920" y="3214080"/>
            <a:ext cx="4526280" cy="49752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rou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將同意授權之民眾蹤跡與確診者蹤跡進行比對分析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473760" y="2928600"/>
            <a:ext cx="910800" cy="44568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衛先生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衛福部職員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6"/>
          <p:cNvSpPr/>
          <p:nvPr/>
        </p:nvSpPr>
        <p:spPr>
          <a:xfrm>
            <a:off x="1614240" y="3315600"/>
            <a:ext cx="351360" cy="319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7"/>
          <p:cNvSpPr/>
          <p:nvPr/>
        </p:nvSpPr>
        <p:spPr>
          <a:xfrm>
            <a:off x="1614240" y="1896480"/>
            <a:ext cx="351360" cy="319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8"/>
          <p:cNvSpPr/>
          <p:nvPr/>
        </p:nvSpPr>
        <p:spPr>
          <a:xfrm>
            <a:off x="1614240" y="2586960"/>
            <a:ext cx="351360" cy="31932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9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智慧諮詢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主要功能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衛福部職員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5069160" y="4767120"/>
            <a:ext cx="15998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75AD16C-1948-4280-98C8-1DD21752F512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2379600" y="2514600"/>
            <a:ext cx="36968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57240"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技術模式與架構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3613320" y="3498840"/>
            <a:ext cx="291600" cy="672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5240520" y="4739400"/>
            <a:ext cx="159984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933A9AD1-F193-4710-AA0C-77546FFE6E8D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技術模式與架構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圖片 2" descr=""/>
          <p:cNvPicPr/>
          <p:nvPr/>
        </p:nvPicPr>
        <p:blipFill>
          <a:blip r:embed="rId1"/>
          <a:stretch/>
        </p:blipFill>
        <p:spPr>
          <a:xfrm>
            <a:off x="0" y="909720"/>
            <a:ext cx="6857640" cy="369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5257800" y="4764600"/>
            <a:ext cx="159984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A9857B23-F6A0-4EF7-BDE2-23E37CAF49BC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71" name="圖片 9" descr=""/>
          <p:cNvPicPr/>
          <p:nvPr/>
        </p:nvPicPr>
        <p:blipFill>
          <a:blip r:embed="rId1"/>
          <a:stretch/>
        </p:blipFill>
        <p:spPr>
          <a:xfrm>
            <a:off x="5746680" y="1804680"/>
            <a:ext cx="922320" cy="164556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272" name="圖片 10" descr=""/>
          <p:cNvPicPr/>
          <p:nvPr/>
        </p:nvPicPr>
        <p:blipFill>
          <a:blip r:embed="rId2"/>
          <a:stretch/>
        </p:blipFill>
        <p:spPr>
          <a:xfrm>
            <a:off x="273960" y="1804680"/>
            <a:ext cx="922320" cy="164556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273" name="圖片 11" descr=""/>
          <p:cNvPicPr/>
          <p:nvPr/>
        </p:nvPicPr>
        <p:blipFill>
          <a:blip r:embed="rId3"/>
          <a:stretch/>
        </p:blipFill>
        <p:spPr>
          <a:xfrm>
            <a:off x="3621240" y="1804680"/>
            <a:ext cx="922320" cy="164556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274" name="圖片 12" descr=""/>
          <p:cNvPicPr/>
          <p:nvPr/>
        </p:nvPicPr>
        <p:blipFill>
          <a:blip r:embed="rId4"/>
          <a:stretch/>
        </p:blipFill>
        <p:spPr>
          <a:xfrm>
            <a:off x="4682880" y="1804680"/>
            <a:ext cx="922320" cy="164556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275" name="圖片 13" descr=""/>
          <p:cNvPicPr/>
          <p:nvPr/>
        </p:nvPicPr>
        <p:blipFill>
          <a:blip r:embed="rId5"/>
          <a:stretch/>
        </p:blipFill>
        <p:spPr>
          <a:xfrm>
            <a:off x="1337760" y="1804680"/>
            <a:ext cx="922320" cy="164556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pic>
        <p:nvPicPr>
          <p:cNvPr id="276" name="圖片 14" descr=""/>
          <p:cNvPicPr/>
          <p:nvPr/>
        </p:nvPicPr>
        <p:blipFill>
          <a:blip r:embed="rId6"/>
          <a:stretch/>
        </p:blipFill>
        <p:spPr>
          <a:xfrm>
            <a:off x="2401560" y="1804680"/>
            <a:ext cx="1078560" cy="2721960"/>
          </a:xfrm>
          <a:prstGeom prst="rect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</p:pic>
      <p:sp>
        <p:nvSpPr>
          <p:cNvPr id="277" name="CustomShape 2"/>
          <p:cNvSpPr/>
          <p:nvPr/>
        </p:nvSpPr>
        <p:spPr>
          <a:xfrm>
            <a:off x="1318680" y="1467720"/>
            <a:ext cx="960840" cy="206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bcdf"/>
              </a:gs>
              <a:gs pos="71000">
                <a:srgbClr val="cedeef"/>
              </a:gs>
              <a:gs pos="92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68400" rIns="68400" tIns="34200" bIns="34200" anchor="ctr"/>
          <a:p>
            <a:pPr algn="ctr">
              <a:lnSpc>
                <a:spcPct val="100000"/>
              </a:lnSpc>
            </a:pPr>
            <a:r>
              <a:rPr b="1" lang="en-US" sz="105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主畫面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2460600" y="1467720"/>
            <a:ext cx="960840" cy="206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bcdf"/>
              </a:gs>
              <a:gs pos="71000">
                <a:srgbClr val="cedeef"/>
              </a:gs>
              <a:gs pos="92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0" rIns="0" tIns="34200" bIns="34200" anchor="ctr"/>
          <a:p>
            <a:pPr algn="ctr">
              <a:lnSpc>
                <a:spcPct val="100000"/>
              </a:lnSpc>
            </a:pPr>
            <a:r>
              <a:rPr b="1" lang="en-US" sz="105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TOCC</a:t>
            </a:r>
            <a:r>
              <a:rPr b="1" lang="en-US" sz="105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填寫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3562920" y="1468800"/>
            <a:ext cx="1039680" cy="206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bcdf"/>
              </a:gs>
              <a:gs pos="71000">
                <a:srgbClr val="cedeef"/>
              </a:gs>
              <a:gs pos="92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0" rIns="0" tIns="34200" bIns="34200" anchor="ctr"/>
          <a:p>
            <a:pPr algn="ctr">
              <a:lnSpc>
                <a:spcPct val="100000"/>
              </a:lnSpc>
            </a:pPr>
            <a:r>
              <a:rPr b="1" lang="en-US" sz="105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資料使用確認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5"/>
          <p:cNvSpPr/>
          <p:nvPr/>
        </p:nvSpPr>
        <p:spPr>
          <a:xfrm>
            <a:off x="4665240" y="1468800"/>
            <a:ext cx="960840" cy="206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bcdf"/>
              </a:gs>
              <a:gs pos="71000">
                <a:srgbClr val="cedeef"/>
              </a:gs>
              <a:gs pos="92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0" rIns="0" tIns="34200" bIns="34200" anchor="ctr"/>
          <a:p>
            <a:pPr algn="ctr">
              <a:lnSpc>
                <a:spcPct val="100000"/>
              </a:lnSpc>
            </a:pPr>
            <a:r>
              <a:rPr b="1" lang="en-US" sz="105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雲端問診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>
            <a:off x="5727960" y="1467720"/>
            <a:ext cx="960840" cy="206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9dbcdf"/>
              </a:gs>
              <a:gs pos="71000">
                <a:srgbClr val="cedeef"/>
              </a:gs>
              <a:gs pos="92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/>
        </p:style>
        <p:txBody>
          <a:bodyPr lIns="0" rIns="0" tIns="34200" bIns="34200" anchor="ctr"/>
          <a:p>
            <a:pPr algn="ctr">
              <a:lnSpc>
                <a:spcPct val="100000"/>
              </a:lnSpc>
            </a:pPr>
            <a:r>
              <a:rPr b="1" lang="en-US" sz="105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我的蹤跡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7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介面示意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5069160" y="4767120"/>
            <a:ext cx="1599840" cy="2736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A544C67-B6D2-4799-8677-26A3EC160FEA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2379600" y="2502000"/>
            <a:ext cx="3366720" cy="72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7240"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預期效益</a:t>
            </a:r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3613320" y="3498840"/>
            <a:ext cx="291600" cy="672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671040" y="87120"/>
            <a:ext cx="6390000" cy="5724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「國際防疫政策」及「社會影響貢獻」的重要性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6354360" y="4663080"/>
            <a:ext cx="4111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03DB476-CB9E-4397-B6B3-4659A97568B6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385200" y="1208880"/>
            <a:ext cx="2204280" cy="764280"/>
          </a:xfrm>
          <a:prstGeom prst="roundRect">
            <a:avLst>
              <a:gd name="adj" fmla="val 6776"/>
            </a:avLst>
          </a:prstGeom>
          <a:solidFill>
            <a:srgbClr val="b7cee7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marL="85680" algn="ctr">
              <a:lnSpc>
                <a:spcPts val="741"/>
              </a:lnSpc>
            </a:pPr>
            <a:r>
              <a:rPr b="1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提供民眾可居家問診，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680" algn="ctr">
              <a:lnSpc>
                <a:spcPts val="741"/>
              </a:lnSpc>
            </a:pPr>
            <a:r>
              <a:rPr b="1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減輕醫療資源負荷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4151520" y="1207080"/>
            <a:ext cx="2202480" cy="766080"/>
          </a:xfrm>
          <a:prstGeom prst="roundRect">
            <a:avLst>
              <a:gd name="adj" fmla="val 6776"/>
            </a:avLst>
          </a:prstGeom>
          <a:solidFill>
            <a:srgbClr val="b7cee7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rIns="36000" tIns="34200" bIns="34200" anchor="ctr"/>
          <a:p>
            <a:pPr marL="85680" algn="ctr">
              <a:lnSpc>
                <a:spcPts val="741"/>
              </a:lnSpc>
            </a:pPr>
            <a:r>
              <a:rPr b="1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協助居住地偏僻或是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680" algn="ctr">
              <a:lnSpc>
                <a:spcPts val="741"/>
              </a:lnSpc>
            </a:pPr>
            <a:r>
              <a:rPr b="1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無法即時取得醫療之地區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358920" y="3454560"/>
            <a:ext cx="2235960" cy="1039680"/>
          </a:xfrm>
          <a:prstGeom prst="roundRect">
            <a:avLst>
              <a:gd name="adj" fmla="val 6776"/>
            </a:avLst>
          </a:prstGeom>
          <a:solidFill>
            <a:srgbClr val="b7cee7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marL="85680" algn="ctr">
              <a:lnSpc>
                <a:spcPts val="741"/>
              </a:lnSpc>
            </a:pPr>
            <a:r>
              <a:rPr b="1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系統紀錄民眾同意之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680" algn="ctr">
              <a:lnSpc>
                <a:spcPts val="741"/>
              </a:lnSpc>
            </a:pPr>
            <a:r>
              <a:rPr b="1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歷史蹤跡，協助政府機關掌握疫情調查情形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6"/>
          <p:cNvSpPr/>
          <p:nvPr/>
        </p:nvSpPr>
        <p:spPr>
          <a:xfrm>
            <a:off x="4142160" y="3454560"/>
            <a:ext cx="2211480" cy="1039680"/>
          </a:xfrm>
          <a:prstGeom prst="roundRect">
            <a:avLst>
              <a:gd name="adj" fmla="val 6776"/>
            </a:avLst>
          </a:prstGeom>
          <a:solidFill>
            <a:srgbClr val="b7cee7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marL="85680" algn="ctr">
              <a:lnSpc>
                <a:spcPts val="741"/>
              </a:lnSpc>
            </a:pPr>
            <a:r>
              <a:rPr b="1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幫助醫療資源分流及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680" algn="ctr">
              <a:lnSpc>
                <a:spcPts val="741"/>
              </a:lnSpc>
            </a:pPr>
            <a:r>
              <a:rPr b="1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針對民眾就醫提供協助，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5680" algn="ctr">
              <a:lnSpc>
                <a:spcPts val="741"/>
              </a:lnSpc>
            </a:pPr>
            <a:r>
              <a:rPr b="1" lang="en-US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減輕行政人員負擔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7"/>
          <p:cNvSpPr/>
          <p:nvPr/>
        </p:nvSpPr>
        <p:spPr>
          <a:xfrm>
            <a:off x="2750760" y="1884240"/>
            <a:ext cx="1290240" cy="1290240"/>
          </a:xfrm>
          <a:prstGeom prst="ellipse">
            <a:avLst/>
          </a:prstGeom>
          <a:solidFill>
            <a:srgbClr val="e7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3" name="圖片 5" descr=""/>
          <p:cNvPicPr/>
          <p:nvPr/>
        </p:nvPicPr>
        <p:blipFill>
          <a:blip r:embed="rId1"/>
          <a:srcRect l="1638" t="62632" r="28702" b="2951"/>
          <a:stretch/>
        </p:blipFill>
        <p:spPr>
          <a:xfrm>
            <a:off x="3621240" y="2558880"/>
            <a:ext cx="1222200" cy="1076760"/>
          </a:xfrm>
          <a:prstGeom prst="rect">
            <a:avLst/>
          </a:prstGeom>
          <a:ln>
            <a:noFill/>
          </a:ln>
        </p:spPr>
      </p:pic>
      <p:pic>
        <p:nvPicPr>
          <p:cNvPr id="294" name="圖片 7" descr=""/>
          <p:cNvPicPr/>
          <p:nvPr/>
        </p:nvPicPr>
        <p:blipFill>
          <a:blip r:embed="rId2"/>
          <a:srcRect l="25778" t="21482" r="24460" b="38642"/>
          <a:stretch/>
        </p:blipFill>
        <p:spPr>
          <a:xfrm>
            <a:off x="2714760" y="1833840"/>
            <a:ext cx="1373040" cy="196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437400" y="1745640"/>
            <a:ext cx="1389600" cy="683640"/>
          </a:xfrm>
          <a:custGeom>
            <a:avLst/>
            <a:gdLst/>
            <a:ahLst/>
            <a:rect l="l" t="t" r="r" b="b"/>
            <a:pathLst>
              <a:path w="1172" h="582">
                <a:moveTo>
                  <a:pt x="507" y="0"/>
                </a:moveTo>
                <a:cubicBezTo>
                  <a:pt x="477" y="0"/>
                  <a:pt x="457" y="4"/>
                  <a:pt x="453" y="4"/>
                </a:cubicBezTo>
                <a:cubicBezTo>
                  <a:pt x="372" y="23"/>
                  <a:pt x="290" y="80"/>
                  <a:pt x="254" y="143"/>
                </a:cubicBezTo>
                <a:cubicBezTo>
                  <a:pt x="0" y="582"/>
                  <a:pt x="0" y="582"/>
                  <a:pt x="0" y="582"/>
                </a:cubicBezTo>
                <a:cubicBezTo>
                  <a:pt x="57" y="534"/>
                  <a:pt x="134" y="487"/>
                  <a:pt x="237" y="454"/>
                </a:cubicBezTo>
                <a:cubicBezTo>
                  <a:pt x="411" y="397"/>
                  <a:pt x="596" y="386"/>
                  <a:pt x="721" y="386"/>
                </a:cubicBezTo>
                <a:cubicBezTo>
                  <a:pt x="812" y="386"/>
                  <a:pt x="879" y="392"/>
                  <a:pt x="898" y="394"/>
                </a:cubicBezTo>
                <a:cubicBezTo>
                  <a:pt x="1000" y="403"/>
                  <a:pt x="1095" y="444"/>
                  <a:pt x="1172" y="508"/>
                </a:cubicBezTo>
                <a:cubicBezTo>
                  <a:pt x="1108" y="403"/>
                  <a:pt x="1015" y="272"/>
                  <a:pt x="898" y="166"/>
                </a:cubicBezTo>
                <a:cubicBezTo>
                  <a:pt x="739" y="22"/>
                  <a:pt x="585" y="0"/>
                  <a:pt x="507" y="0"/>
                </a:cubicBezTo>
              </a:path>
            </a:pathLst>
          </a:custGeom>
          <a:gradFill>
            <a:gsLst>
              <a:gs pos="0">
                <a:srgbClr val="cccccc"/>
              </a:gs>
              <a:gs pos="100000">
                <a:srgbClr val="fcfcfc"/>
              </a:gs>
            </a:gsLst>
            <a:lin ang="7200000"/>
          </a:gradFill>
          <a:ln w="126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"/>
          <p:cNvSpPr/>
          <p:nvPr/>
        </p:nvSpPr>
        <p:spPr>
          <a:xfrm>
            <a:off x="272520" y="2242080"/>
            <a:ext cx="973080" cy="1234800"/>
          </a:xfrm>
          <a:custGeom>
            <a:avLst/>
            <a:gdLst/>
            <a:ahLst/>
            <a:rect l="l" t="t" r="r" b="b"/>
            <a:pathLst>
              <a:path w="821" h="1051">
                <a:moveTo>
                  <a:pt x="821" y="0"/>
                </a:moveTo>
                <a:cubicBezTo>
                  <a:pt x="701" y="2"/>
                  <a:pt x="539" y="17"/>
                  <a:pt x="387" y="66"/>
                </a:cubicBezTo>
                <a:cubicBezTo>
                  <a:pt x="269" y="104"/>
                  <a:pt x="173" y="165"/>
                  <a:pt x="101" y="248"/>
                </a:cubicBezTo>
                <a:cubicBezTo>
                  <a:pt x="48" y="310"/>
                  <a:pt x="27" y="363"/>
                  <a:pt x="25" y="371"/>
                </a:cubicBezTo>
                <a:cubicBezTo>
                  <a:pt x="0" y="450"/>
                  <a:pt x="9" y="550"/>
                  <a:pt x="45" y="613"/>
                </a:cubicBezTo>
                <a:cubicBezTo>
                  <a:pt x="298" y="1051"/>
                  <a:pt x="298" y="1051"/>
                  <a:pt x="298" y="1051"/>
                </a:cubicBezTo>
                <a:cubicBezTo>
                  <a:pt x="285" y="978"/>
                  <a:pt x="283" y="889"/>
                  <a:pt x="306" y="783"/>
                </a:cubicBezTo>
                <a:cubicBezTo>
                  <a:pt x="371" y="478"/>
                  <a:pt x="564" y="209"/>
                  <a:pt x="585" y="179"/>
                </a:cubicBezTo>
                <a:cubicBezTo>
                  <a:pt x="644" y="96"/>
                  <a:pt x="727" y="34"/>
                  <a:pt x="821" y="0"/>
                </a:cubicBezTo>
              </a:path>
            </a:pathLst>
          </a:custGeom>
          <a:gradFill>
            <a:gsLst>
              <a:gs pos="0">
                <a:srgbClr val="cccccc"/>
              </a:gs>
              <a:gs pos="100000">
                <a:srgbClr val="fcfcfc"/>
              </a:gs>
            </a:gsLst>
            <a:lin ang="7200000"/>
          </a:gradFill>
          <a:ln w="126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3"/>
          <p:cNvSpPr/>
          <p:nvPr/>
        </p:nvSpPr>
        <p:spPr>
          <a:xfrm>
            <a:off x="1258200" y="1743480"/>
            <a:ext cx="990360" cy="1148400"/>
          </a:xfrm>
          <a:custGeom>
            <a:avLst/>
            <a:gdLst/>
            <a:ahLst/>
            <a:rect l="l" t="t" r="r" b="b"/>
            <a:pathLst>
              <a:path w="836" h="977">
                <a:moveTo>
                  <a:pt x="508" y="0"/>
                </a:moveTo>
                <a:cubicBezTo>
                  <a:pt x="0" y="0"/>
                  <a:pt x="0" y="0"/>
                  <a:pt x="0" y="0"/>
                </a:cubicBezTo>
                <a:cubicBezTo>
                  <a:pt x="70" y="25"/>
                  <a:pt x="150" y="68"/>
                  <a:pt x="230" y="141"/>
                </a:cubicBezTo>
                <a:cubicBezTo>
                  <a:pt x="443" y="333"/>
                  <a:pt x="574" y="598"/>
                  <a:pt x="609" y="675"/>
                </a:cubicBezTo>
                <a:cubicBezTo>
                  <a:pt x="642" y="743"/>
                  <a:pt x="658" y="816"/>
                  <a:pt x="658" y="892"/>
                </a:cubicBezTo>
                <a:cubicBezTo>
                  <a:pt x="658" y="921"/>
                  <a:pt x="656" y="949"/>
                  <a:pt x="651" y="977"/>
                </a:cubicBezTo>
                <a:cubicBezTo>
                  <a:pt x="711" y="869"/>
                  <a:pt x="777" y="724"/>
                  <a:pt x="810" y="570"/>
                </a:cubicBezTo>
                <a:cubicBezTo>
                  <a:pt x="836" y="448"/>
                  <a:pt x="831" y="334"/>
                  <a:pt x="796" y="231"/>
                </a:cubicBezTo>
                <a:cubicBezTo>
                  <a:pt x="769" y="154"/>
                  <a:pt x="733" y="110"/>
                  <a:pt x="728" y="104"/>
                </a:cubicBezTo>
                <a:cubicBezTo>
                  <a:pt x="671" y="43"/>
                  <a:pt x="581" y="0"/>
                  <a:pt x="508" y="0"/>
                </a:cubicBezTo>
              </a:path>
            </a:pathLst>
          </a:custGeom>
          <a:gradFill>
            <a:gsLst>
              <a:gs pos="0">
                <a:srgbClr val="cccccc"/>
              </a:gs>
              <a:gs pos="100000">
                <a:srgbClr val="fcfcfc"/>
              </a:gs>
            </a:gsLst>
            <a:lin ang="7200000"/>
          </a:gradFill>
          <a:ln w="126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4"/>
          <p:cNvSpPr/>
          <p:nvPr/>
        </p:nvSpPr>
        <p:spPr>
          <a:xfrm>
            <a:off x="1650600" y="2105640"/>
            <a:ext cx="972000" cy="1235880"/>
          </a:xfrm>
          <a:custGeom>
            <a:avLst/>
            <a:gdLst/>
            <a:ahLst/>
            <a:rect l="l" t="t" r="r" b="b"/>
            <a:pathLst>
              <a:path w="820" h="1052">
                <a:moveTo>
                  <a:pt x="522" y="0"/>
                </a:moveTo>
                <a:cubicBezTo>
                  <a:pt x="535" y="74"/>
                  <a:pt x="537" y="163"/>
                  <a:pt x="515" y="269"/>
                </a:cubicBezTo>
                <a:cubicBezTo>
                  <a:pt x="449" y="574"/>
                  <a:pt x="257" y="843"/>
                  <a:pt x="235" y="873"/>
                </a:cubicBezTo>
                <a:cubicBezTo>
                  <a:pt x="176" y="956"/>
                  <a:pt x="93" y="1018"/>
                  <a:pt x="0" y="1052"/>
                </a:cubicBezTo>
                <a:cubicBezTo>
                  <a:pt x="119" y="1050"/>
                  <a:pt x="281" y="1035"/>
                  <a:pt x="433" y="986"/>
                </a:cubicBezTo>
                <a:cubicBezTo>
                  <a:pt x="715" y="895"/>
                  <a:pt x="791" y="694"/>
                  <a:pt x="796" y="681"/>
                </a:cubicBezTo>
                <a:cubicBezTo>
                  <a:pt x="820" y="602"/>
                  <a:pt x="812" y="502"/>
                  <a:pt x="775" y="439"/>
                </a:cubicBezTo>
                <a:cubicBezTo>
                  <a:pt x="522" y="0"/>
                  <a:pt x="522" y="0"/>
                  <a:pt x="522" y="0"/>
                </a:cubicBezTo>
              </a:path>
            </a:pathLst>
          </a:custGeom>
          <a:gradFill>
            <a:gsLst>
              <a:gs pos="0">
                <a:srgbClr val="cccccc"/>
              </a:gs>
              <a:gs pos="100000">
                <a:srgbClr val="fcfcfc"/>
              </a:gs>
            </a:gsLst>
            <a:lin ang="7200000"/>
          </a:gradFill>
          <a:ln w="126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5"/>
          <p:cNvSpPr/>
          <p:nvPr/>
        </p:nvSpPr>
        <p:spPr>
          <a:xfrm>
            <a:off x="603720" y="2692080"/>
            <a:ext cx="1033200" cy="1148400"/>
          </a:xfrm>
          <a:custGeom>
            <a:avLst/>
            <a:gdLst/>
            <a:ahLst/>
            <a:rect l="l" t="t" r="r" b="b"/>
            <a:pathLst>
              <a:path w="872" h="977">
                <a:moveTo>
                  <a:pt x="221" y="0"/>
                </a:moveTo>
                <a:cubicBezTo>
                  <a:pt x="162" y="108"/>
                  <a:pt x="95" y="253"/>
                  <a:pt x="62" y="407"/>
                </a:cubicBezTo>
                <a:cubicBezTo>
                  <a:pt x="0" y="697"/>
                  <a:pt x="136" y="863"/>
                  <a:pt x="145" y="873"/>
                </a:cubicBezTo>
                <a:cubicBezTo>
                  <a:pt x="201" y="934"/>
                  <a:pt x="292" y="977"/>
                  <a:pt x="365" y="977"/>
                </a:cubicBezTo>
                <a:cubicBezTo>
                  <a:pt x="872" y="977"/>
                  <a:pt x="872" y="977"/>
                  <a:pt x="872" y="977"/>
                </a:cubicBezTo>
                <a:cubicBezTo>
                  <a:pt x="802" y="952"/>
                  <a:pt x="723" y="909"/>
                  <a:pt x="642" y="836"/>
                </a:cubicBezTo>
                <a:cubicBezTo>
                  <a:pt x="429" y="644"/>
                  <a:pt x="298" y="379"/>
                  <a:pt x="263" y="302"/>
                </a:cubicBezTo>
                <a:cubicBezTo>
                  <a:pt x="230" y="234"/>
                  <a:pt x="214" y="161"/>
                  <a:pt x="214" y="85"/>
                </a:cubicBezTo>
                <a:cubicBezTo>
                  <a:pt x="214" y="56"/>
                  <a:pt x="216" y="28"/>
                  <a:pt x="221" y="0"/>
                </a:cubicBezTo>
              </a:path>
            </a:pathLst>
          </a:custGeom>
          <a:gradFill>
            <a:gsLst>
              <a:gs pos="0">
                <a:srgbClr val="cccccc"/>
              </a:gs>
              <a:gs pos="100000">
                <a:srgbClr val="fcfcfc"/>
              </a:gs>
            </a:gsLst>
            <a:lin ang="7200000"/>
          </a:gradFill>
          <a:ln w="126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6"/>
          <p:cNvSpPr/>
          <p:nvPr/>
        </p:nvSpPr>
        <p:spPr>
          <a:xfrm>
            <a:off x="1068120" y="3154320"/>
            <a:ext cx="1388880" cy="683640"/>
          </a:xfrm>
          <a:custGeom>
            <a:avLst/>
            <a:gdLst/>
            <a:ahLst/>
            <a:rect l="l" t="t" r="r" b="b"/>
            <a:pathLst>
              <a:path w="1172" h="582">
                <a:moveTo>
                  <a:pt x="1172" y="0"/>
                </a:moveTo>
                <a:cubicBezTo>
                  <a:pt x="1115" y="48"/>
                  <a:pt x="1038" y="95"/>
                  <a:pt x="936" y="128"/>
                </a:cubicBezTo>
                <a:cubicBezTo>
                  <a:pt x="761" y="185"/>
                  <a:pt x="576" y="196"/>
                  <a:pt x="451" y="196"/>
                </a:cubicBezTo>
                <a:cubicBezTo>
                  <a:pt x="360" y="196"/>
                  <a:pt x="293" y="190"/>
                  <a:pt x="275" y="188"/>
                </a:cubicBezTo>
                <a:cubicBezTo>
                  <a:pt x="173" y="179"/>
                  <a:pt x="77" y="138"/>
                  <a:pt x="0" y="74"/>
                </a:cubicBezTo>
                <a:cubicBezTo>
                  <a:pt x="64" y="179"/>
                  <a:pt x="157" y="310"/>
                  <a:pt x="274" y="416"/>
                </a:cubicBezTo>
                <a:cubicBezTo>
                  <a:pt x="434" y="560"/>
                  <a:pt x="588" y="582"/>
                  <a:pt x="665" y="582"/>
                </a:cubicBezTo>
                <a:cubicBezTo>
                  <a:pt x="695" y="582"/>
                  <a:pt x="715" y="578"/>
                  <a:pt x="719" y="578"/>
                </a:cubicBezTo>
                <a:cubicBezTo>
                  <a:pt x="800" y="559"/>
                  <a:pt x="882" y="502"/>
                  <a:pt x="919" y="439"/>
                </a:cubicBezTo>
                <a:cubicBezTo>
                  <a:pt x="1172" y="0"/>
                  <a:pt x="1172" y="0"/>
                  <a:pt x="1172" y="0"/>
                </a:cubicBezTo>
              </a:path>
            </a:pathLst>
          </a:custGeom>
          <a:gradFill>
            <a:gsLst>
              <a:gs pos="0">
                <a:srgbClr val="cccccc"/>
              </a:gs>
              <a:gs pos="100000">
                <a:srgbClr val="fcfcfc"/>
              </a:gs>
            </a:gsLst>
            <a:lin ang="7200000"/>
          </a:gradFill>
          <a:ln w="12600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7"/>
          <p:cNvSpPr/>
          <p:nvPr/>
        </p:nvSpPr>
        <p:spPr>
          <a:xfrm>
            <a:off x="811080" y="3429720"/>
            <a:ext cx="257040" cy="2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8180" y="12132"/>
                </a:moveTo>
                <a:cubicBezTo>
                  <a:pt x="17710" y="12226"/>
                  <a:pt x="17327" y="12561"/>
                  <a:pt x="17170" y="13012"/>
                </a:cubicBezTo>
                <a:cubicBezTo>
                  <a:pt x="17083" y="13261"/>
                  <a:pt x="16981" y="13503"/>
                  <a:pt x="16868" y="13738"/>
                </a:cubicBezTo>
                <a:cubicBezTo>
                  <a:pt x="16658" y="14169"/>
                  <a:pt x="16694" y="14677"/>
                  <a:pt x="16959" y="15075"/>
                </a:cubicBezTo>
                <a:lnTo>
                  <a:pt x="18131" y="16833"/>
                </a:lnTo>
                <a:lnTo>
                  <a:pt x="16832" y="18132"/>
                </a:lnTo>
                <a:lnTo>
                  <a:pt x="15075" y="16960"/>
                </a:lnTo>
                <a:cubicBezTo>
                  <a:pt x="14850" y="16810"/>
                  <a:pt x="14589" y="16733"/>
                  <a:pt x="14326" y="16733"/>
                </a:cubicBezTo>
                <a:cubicBezTo>
                  <a:pt x="14126" y="16733"/>
                  <a:pt x="13924" y="16778"/>
                  <a:pt x="13738" y="16868"/>
                </a:cubicBezTo>
                <a:cubicBezTo>
                  <a:pt x="13504" y="16981"/>
                  <a:pt x="13262" y="17083"/>
                  <a:pt x="13012" y="17170"/>
                </a:cubicBezTo>
                <a:cubicBezTo>
                  <a:pt x="12561" y="17327"/>
                  <a:pt x="12226" y="17712"/>
                  <a:pt x="12133" y="18180"/>
                </a:cubicBezTo>
                <a:lnTo>
                  <a:pt x="11717" y="20249"/>
                </a:lnTo>
                <a:lnTo>
                  <a:pt x="9881" y="20249"/>
                </a:lnTo>
                <a:lnTo>
                  <a:pt x="9467" y="18180"/>
                </a:lnTo>
                <a:cubicBezTo>
                  <a:pt x="9373" y="17712"/>
                  <a:pt x="9039" y="17327"/>
                  <a:pt x="8588" y="17170"/>
                </a:cubicBezTo>
                <a:cubicBezTo>
                  <a:pt x="8339" y="17083"/>
                  <a:pt x="8096" y="16983"/>
                  <a:pt x="7861" y="16869"/>
                </a:cubicBezTo>
                <a:cubicBezTo>
                  <a:pt x="7675" y="16778"/>
                  <a:pt x="7474" y="16733"/>
                  <a:pt x="7273" y="16733"/>
                </a:cubicBezTo>
                <a:cubicBezTo>
                  <a:pt x="7011" y="16733"/>
                  <a:pt x="6750" y="16810"/>
                  <a:pt x="6525" y="16960"/>
                </a:cubicBezTo>
                <a:lnTo>
                  <a:pt x="4767" y="18132"/>
                </a:lnTo>
                <a:lnTo>
                  <a:pt x="3468" y="16833"/>
                </a:lnTo>
                <a:lnTo>
                  <a:pt x="4639" y="15075"/>
                </a:lnTo>
                <a:cubicBezTo>
                  <a:pt x="4904" y="14677"/>
                  <a:pt x="4939" y="14169"/>
                  <a:pt x="4732" y="13738"/>
                </a:cubicBezTo>
                <a:cubicBezTo>
                  <a:pt x="4618" y="13504"/>
                  <a:pt x="4516" y="13263"/>
                  <a:pt x="4429" y="13013"/>
                </a:cubicBezTo>
                <a:cubicBezTo>
                  <a:pt x="4273" y="12561"/>
                  <a:pt x="3888" y="12227"/>
                  <a:pt x="3419" y="12133"/>
                </a:cubicBezTo>
                <a:lnTo>
                  <a:pt x="1350" y="11718"/>
                </a:lnTo>
                <a:lnTo>
                  <a:pt x="1349" y="9882"/>
                </a:lnTo>
                <a:lnTo>
                  <a:pt x="3419" y="9468"/>
                </a:lnTo>
                <a:cubicBezTo>
                  <a:pt x="3888" y="9374"/>
                  <a:pt x="4273" y="9039"/>
                  <a:pt x="4429" y="8588"/>
                </a:cubicBezTo>
                <a:cubicBezTo>
                  <a:pt x="4516" y="8338"/>
                  <a:pt x="4617" y="8096"/>
                  <a:pt x="4731" y="7862"/>
                </a:cubicBezTo>
                <a:cubicBezTo>
                  <a:pt x="4940" y="7431"/>
                  <a:pt x="4905" y="6923"/>
                  <a:pt x="4639" y="6524"/>
                </a:cubicBezTo>
                <a:lnTo>
                  <a:pt x="3468" y="4767"/>
                </a:lnTo>
                <a:lnTo>
                  <a:pt x="4767" y="3468"/>
                </a:lnTo>
                <a:lnTo>
                  <a:pt x="6525" y="4639"/>
                </a:lnTo>
                <a:cubicBezTo>
                  <a:pt x="6750" y="4790"/>
                  <a:pt x="7011" y="4866"/>
                  <a:pt x="7273" y="4866"/>
                </a:cubicBezTo>
                <a:cubicBezTo>
                  <a:pt x="7474" y="4866"/>
                  <a:pt x="7674" y="4822"/>
                  <a:pt x="7861" y="4732"/>
                </a:cubicBezTo>
                <a:cubicBezTo>
                  <a:pt x="8095" y="4619"/>
                  <a:pt x="8337" y="4517"/>
                  <a:pt x="8586" y="4430"/>
                </a:cubicBezTo>
                <a:cubicBezTo>
                  <a:pt x="9039" y="4272"/>
                  <a:pt x="9373" y="3888"/>
                  <a:pt x="9467" y="3420"/>
                </a:cubicBezTo>
                <a:lnTo>
                  <a:pt x="9881" y="1350"/>
                </a:lnTo>
                <a:lnTo>
                  <a:pt x="11717" y="1350"/>
                </a:lnTo>
                <a:lnTo>
                  <a:pt x="12131" y="3420"/>
                </a:lnTo>
                <a:cubicBezTo>
                  <a:pt x="12225" y="3888"/>
                  <a:pt x="12560" y="4272"/>
                  <a:pt x="13012" y="4430"/>
                </a:cubicBezTo>
                <a:cubicBezTo>
                  <a:pt x="13261" y="4517"/>
                  <a:pt x="13502" y="4617"/>
                  <a:pt x="13737" y="4731"/>
                </a:cubicBezTo>
                <a:cubicBezTo>
                  <a:pt x="13924" y="4822"/>
                  <a:pt x="14125" y="4866"/>
                  <a:pt x="14326" y="4866"/>
                </a:cubicBezTo>
                <a:cubicBezTo>
                  <a:pt x="14589" y="4866"/>
                  <a:pt x="14850" y="4790"/>
                  <a:pt x="15075" y="4639"/>
                </a:cubicBezTo>
                <a:lnTo>
                  <a:pt x="16832" y="3468"/>
                </a:lnTo>
                <a:lnTo>
                  <a:pt x="18131" y="4767"/>
                </a:lnTo>
                <a:lnTo>
                  <a:pt x="16959" y="6524"/>
                </a:lnTo>
                <a:cubicBezTo>
                  <a:pt x="16694" y="6923"/>
                  <a:pt x="16660" y="7431"/>
                  <a:pt x="16867" y="7861"/>
                </a:cubicBezTo>
                <a:cubicBezTo>
                  <a:pt x="16980" y="8096"/>
                  <a:pt x="17083" y="8337"/>
                  <a:pt x="17170" y="8587"/>
                </a:cubicBezTo>
                <a:cubicBezTo>
                  <a:pt x="17327" y="9039"/>
                  <a:pt x="17710" y="9373"/>
                  <a:pt x="18180" y="9467"/>
                </a:cubicBezTo>
                <a:lnTo>
                  <a:pt x="20248" y="9882"/>
                </a:lnTo>
                <a:lnTo>
                  <a:pt x="20250" y="11718"/>
                </a:lnTo>
                <a:cubicBezTo>
                  <a:pt x="20250" y="11718"/>
                  <a:pt x="18180" y="12132"/>
                  <a:pt x="18180" y="12132"/>
                </a:cubicBezTo>
                <a:close/>
                <a:moveTo>
                  <a:pt x="20513" y="8558"/>
                </a:moveTo>
                <a:lnTo>
                  <a:pt x="18445" y="8143"/>
                </a:lnTo>
                <a:cubicBezTo>
                  <a:pt x="18341" y="7844"/>
                  <a:pt x="18218" y="7554"/>
                  <a:pt x="18082" y="7273"/>
                </a:cubicBezTo>
                <a:lnTo>
                  <a:pt x="19254" y="5516"/>
                </a:lnTo>
                <a:cubicBezTo>
                  <a:pt x="19611" y="4980"/>
                  <a:pt x="19540" y="4268"/>
                  <a:pt x="19085" y="3813"/>
                </a:cubicBezTo>
                <a:lnTo>
                  <a:pt x="17787" y="2514"/>
                </a:lnTo>
                <a:cubicBezTo>
                  <a:pt x="17526" y="2253"/>
                  <a:pt x="17181" y="2118"/>
                  <a:pt x="16831" y="2118"/>
                </a:cubicBezTo>
                <a:cubicBezTo>
                  <a:pt x="16573" y="2118"/>
                  <a:pt x="16312" y="2193"/>
                  <a:pt x="16084" y="2345"/>
                </a:cubicBezTo>
                <a:lnTo>
                  <a:pt x="14326" y="3516"/>
                </a:lnTo>
                <a:cubicBezTo>
                  <a:pt x="14044" y="3380"/>
                  <a:pt x="13754" y="3258"/>
                  <a:pt x="13455" y="3155"/>
                </a:cubicBezTo>
                <a:lnTo>
                  <a:pt x="13041" y="1085"/>
                </a:lnTo>
                <a:cubicBezTo>
                  <a:pt x="12916" y="454"/>
                  <a:pt x="12361" y="0"/>
                  <a:pt x="11717" y="0"/>
                </a:cubicBezTo>
                <a:lnTo>
                  <a:pt x="9881" y="0"/>
                </a:lnTo>
                <a:cubicBezTo>
                  <a:pt x="9238" y="0"/>
                  <a:pt x="8684" y="454"/>
                  <a:pt x="8557" y="1085"/>
                </a:cubicBezTo>
                <a:lnTo>
                  <a:pt x="8143" y="3155"/>
                </a:lnTo>
                <a:cubicBezTo>
                  <a:pt x="7843" y="3258"/>
                  <a:pt x="7554" y="3381"/>
                  <a:pt x="7273" y="3516"/>
                </a:cubicBezTo>
                <a:lnTo>
                  <a:pt x="5516" y="2345"/>
                </a:lnTo>
                <a:cubicBezTo>
                  <a:pt x="5287" y="2193"/>
                  <a:pt x="5026" y="2118"/>
                  <a:pt x="4767" y="2118"/>
                </a:cubicBezTo>
                <a:cubicBezTo>
                  <a:pt x="4419" y="2118"/>
                  <a:pt x="4073" y="2253"/>
                  <a:pt x="3812" y="2514"/>
                </a:cubicBezTo>
                <a:lnTo>
                  <a:pt x="2514" y="3813"/>
                </a:lnTo>
                <a:cubicBezTo>
                  <a:pt x="2059" y="4268"/>
                  <a:pt x="1988" y="4980"/>
                  <a:pt x="2345" y="5516"/>
                </a:cubicBezTo>
                <a:lnTo>
                  <a:pt x="3516" y="7273"/>
                </a:lnTo>
                <a:cubicBezTo>
                  <a:pt x="3380" y="7555"/>
                  <a:pt x="3258" y="7844"/>
                  <a:pt x="3154" y="8144"/>
                </a:cubicBezTo>
                <a:lnTo>
                  <a:pt x="1085" y="8558"/>
                </a:lnTo>
                <a:cubicBezTo>
                  <a:pt x="454" y="8684"/>
                  <a:pt x="0" y="9238"/>
                  <a:pt x="0" y="9882"/>
                </a:cubicBezTo>
                <a:lnTo>
                  <a:pt x="0" y="11718"/>
                </a:lnTo>
                <a:cubicBezTo>
                  <a:pt x="0" y="12361"/>
                  <a:pt x="454" y="12916"/>
                  <a:pt x="1085" y="13042"/>
                </a:cubicBezTo>
                <a:lnTo>
                  <a:pt x="3154" y="13456"/>
                </a:lnTo>
                <a:cubicBezTo>
                  <a:pt x="3258" y="13755"/>
                  <a:pt x="3380" y="14046"/>
                  <a:pt x="3516" y="14326"/>
                </a:cubicBezTo>
                <a:lnTo>
                  <a:pt x="2345" y="16083"/>
                </a:lnTo>
                <a:cubicBezTo>
                  <a:pt x="1988" y="16619"/>
                  <a:pt x="2059" y="17332"/>
                  <a:pt x="2514" y="17787"/>
                </a:cubicBezTo>
                <a:lnTo>
                  <a:pt x="3812" y="19086"/>
                </a:lnTo>
                <a:cubicBezTo>
                  <a:pt x="4073" y="19346"/>
                  <a:pt x="4419" y="19482"/>
                  <a:pt x="4767" y="19482"/>
                </a:cubicBezTo>
                <a:cubicBezTo>
                  <a:pt x="5026" y="19482"/>
                  <a:pt x="5287" y="19406"/>
                  <a:pt x="5516" y="19254"/>
                </a:cubicBezTo>
                <a:lnTo>
                  <a:pt x="7273" y="18083"/>
                </a:lnTo>
                <a:cubicBezTo>
                  <a:pt x="7554" y="18220"/>
                  <a:pt x="7843" y="18341"/>
                  <a:pt x="8143" y="18445"/>
                </a:cubicBezTo>
                <a:lnTo>
                  <a:pt x="8557" y="20514"/>
                </a:lnTo>
                <a:cubicBezTo>
                  <a:pt x="8684" y="21146"/>
                  <a:pt x="9238" y="21599"/>
                  <a:pt x="9881" y="21599"/>
                </a:cubicBezTo>
                <a:lnTo>
                  <a:pt x="11717" y="21599"/>
                </a:lnTo>
                <a:cubicBezTo>
                  <a:pt x="12361" y="21599"/>
                  <a:pt x="12916" y="21146"/>
                  <a:pt x="13041" y="20514"/>
                </a:cubicBezTo>
                <a:lnTo>
                  <a:pt x="13456" y="18445"/>
                </a:lnTo>
                <a:cubicBezTo>
                  <a:pt x="13755" y="18341"/>
                  <a:pt x="14046" y="18219"/>
                  <a:pt x="14326" y="18083"/>
                </a:cubicBezTo>
                <a:lnTo>
                  <a:pt x="16084" y="19254"/>
                </a:lnTo>
                <a:cubicBezTo>
                  <a:pt x="16312" y="19406"/>
                  <a:pt x="16573" y="19482"/>
                  <a:pt x="16831" y="19482"/>
                </a:cubicBezTo>
                <a:cubicBezTo>
                  <a:pt x="17181" y="19482"/>
                  <a:pt x="17526" y="19346"/>
                  <a:pt x="17787" y="19086"/>
                </a:cubicBezTo>
                <a:lnTo>
                  <a:pt x="19085" y="17787"/>
                </a:lnTo>
                <a:cubicBezTo>
                  <a:pt x="19540" y="17332"/>
                  <a:pt x="19611" y="16619"/>
                  <a:pt x="19254" y="16083"/>
                </a:cubicBezTo>
                <a:lnTo>
                  <a:pt x="18082" y="14326"/>
                </a:lnTo>
                <a:cubicBezTo>
                  <a:pt x="18219" y="14045"/>
                  <a:pt x="18341" y="13755"/>
                  <a:pt x="18445" y="13456"/>
                </a:cubicBezTo>
                <a:lnTo>
                  <a:pt x="20513" y="13042"/>
                </a:lnTo>
                <a:cubicBezTo>
                  <a:pt x="21145" y="12916"/>
                  <a:pt x="21599" y="12361"/>
                  <a:pt x="21599" y="11718"/>
                </a:cubicBezTo>
                <a:lnTo>
                  <a:pt x="21599" y="9882"/>
                </a:lnTo>
                <a:cubicBezTo>
                  <a:pt x="21599" y="9238"/>
                  <a:pt x="21145" y="8684"/>
                  <a:pt x="20513" y="8558"/>
                </a:cubicBezTo>
              </a:path>
            </a:pathLst>
          </a:custGeom>
          <a:solidFill>
            <a:srgbClr val="015f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8"/>
          <p:cNvSpPr/>
          <p:nvPr/>
        </p:nvSpPr>
        <p:spPr>
          <a:xfrm>
            <a:off x="883440" y="3501000"/>
            <a:ext cx="112320" cy="11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20250"/>
                </a:moveTo>
                <a:cubicBezTo>
                  <a:pt x="5580" y="20250"/>
                  <a:pt x="1350" y="16017"/>
                  <a:pt x="1350" y="10800"/>
                </a:cubicBezTo>
                <a:cubicBezTo>
                  <a:pt x="1350" y="5582"/>
                  <a:pt x="5580" y="1349"/>
                  <a:pt x="10800" y="1349"/>
                </a:cubicBezTo>
                <a:cubicBezTo>
                  <a:pt x="16016" y="1349"/>
                  <a:pt x="20250" y="5582"/>
                  <a:pt x="20250" y="10800"/>
                </a:cubicBezTo>
                <a:cubicBezTo>
                  <a:pt x="20250" y="16017"/>
                  <a:pt x="16016" y="20250"/>
                  <a:pt x="10800" y="20250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3"/>
                  <a:pt x="4836" y="21600"/>
                  <a:pt x="10800" y="21600"/>
                </a:cubicBezTo>
                <a:cubicBezTo>
                  <a:pt x="16763" y="21600"/>
                  <a:pt x="21599" y="16763"/>
                  <a:pt x="21599" y="10800"/>
                </a:cubicBezTo>
                <a:cubicBezTo>
                  <a:pt x="21599" y="4836"/>
                  <a:pt x="16763" y="0"/>
                  <a:pt x="10800" y="0"/>
                </a:cubicBezTo>
              </a:path>
            </a:pathLst>
          </a:custGeom>
          <a:solidFill>
            <a:srgbClr val="015f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9"/>
          <p:cNvSpPr/>
          <p:nvPr/>
        </p:nvSpPr>
        <p:spPr>
          <a:xfrm>
            <a:off x="907200" y="3525120"/>
            <a:ext cx="64440" cy="6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18900"/>
                </a:moveTo>
                <a:cubicBezTo>
                  <a:pt x="6328" y="18900"/>
                  <a:pt x="2699" y="15271"/>
                  <a:pt x="2699" y="10800"/>
                </a:cubicBezTo>
                <a:cubicBezTo>
                  <a:pt x="2699" y="6329"/>
                  <a:pt x="6328" y="2700"/>
                  <a:pt x="10800" y="2700"/>
                </a:cubicBezTo>
                <a:cubicBezTo>
                  <a:pt x="15271" y="2700"/>
                  <a:pt x="18899" y="6329"/>
                  <a:pt x="18899" y="10800"/>
                </a:cubicBezTo>
                <a:cubicBezTo>
                  <a:pt x="18899" y="15271"/>
                  <a:pt x="15271" y="18900"/>
                  <a:pt x="10800" y="18900"/>
                </a:cubicBezTo>
                <a:moveTo>
                  <a:pt x="10800" y="0"/>
                </a:moveTo>
                <a:cubicBezTo>
                  <a:pt x="4830" y="0"/>
                  <a:pt x="0" y="4833"/>
                  <a:pt x="0" y="10800"/>
                </a:cubicBezTo>
                <a:cubicBezTo>
                  <a:pt x="0" y="16766"/>
                  <a:pt x="4830" y="21599"/>
                  <a:pt x="10800" y="21599"/>
                </a:cubicBezTo>
                <a:cubicBezTo>
                  <a:pt x="16764" y="21599"/>
                  <a:pt x="21600" y="16766"/>
                  <a:pt x="21600" y="10800"/>
                </a:cubicBezTo>
                <a:cubicBezTo>
                  <a:pt x="21600" y="4833"/>
                  <a:pt x="16764" y="0"/>
                  <a:pt x="10800" y="0"/>
                </a:cubicBezTo>
              </a:path>
            </a:pathLst>
          </a:custGeom>
          <a:solidFill>
            <a:srgbClr val="015f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0"/>
          <p:cNvSpPr/>
          <p:nvPr/>
        </p:nvSpPr>
        <p:spPr>
          <a:xfrm>
            <a:off x="519120" y="2683800"/>
            <a:ext cx="84240" cy="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538" y="20579"/>
                </a:moveTo>
                <a:lnTo>
                  <a:pt x="19542" y="20579"/>
                </a:lnTo>
                <a:cubicBezTo>
                  <a:pt x="19546" y="21142"/>
                  <a:pt x="20004" y="21600"/>
                  <a:pt x="20571" y="21600"/>
                </a:cubicBezTo>
                <a:cubicBezTo>
                  <a:pt x="21137" y="21600"/>
                  <a:pt x="21599" y="21138"/>
                  <a:pt x="21599" y="20571"/>
                </a:cubicBezTo>
                <a:cubicBezTo>
                  <a:pt x="21599" y="20565"/>
                  <a:pt x="21595" y="20561"/>
                  <a:pt x="21595" y="20555"/>
                </a:cubicBezTo>
                <a:cubicBezTo>
                  <a:pt x="21583" y="9221"/>
                  <a:pt x="12411" y="41"/>
                  <a:pt x="1080" y="12"/>
                </a:cubicBezTo>
                <a:cubicBezTo>
                  <a:pt x="1064" y="10"/>
                  <a:pt x="1048" y="0"/>
                  <a:pt x="1028" y="0"/>
                </a:cubicBezTo>
                <a:cubicBezTo>
                  <a:pt x="458" y="0"/>
                  <a:pt x="0" y="461"/>
                  <a:pt x="0" y="1028"/>
                </a:cubicBezTo>
                <a:cubicBezTo>
                  <a:pt x="0" y="1594"/>
                  <a:pt x="458" y="2055"/>
                  <a:pt x="1024" y="2057"/>
                </a:cubicBezTo>
                <a:lnTo>
                  <a:pt x="1024" y="2065"/>
                </a:lnTo>
                <a:cubicBezTo>
                  <a:pt x="11233" y="2065"/>
                  <a:pt x="19538" y="10370"/>
                  <a:pt x="19538" y="20579"/>
                </a:cubicBezTo>
              </a:path>
            </a:pathLst>
          </a:custGeom>
          <a:solidFill>
            <a:srgbClr val="015f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1"/>
          <p:cNvSpPr/>
          <p:nvPr/>
        </p:nvSpPr>
        <p:spPr>
          <a:xfrm>
            <a:off x="382320" y="2651760"/>
            <a:ext cx="257040" cy="254880"/>
          </a:xfrm>
          <a:custGeom>
            <a:avLst/>
            <a:gdLst/>
            <a:ahLst/>
            <a:rect l="l" t="t" r="r" b="b"/>
            <a:pathLst>
              <a:path w="21248" h="21600">
                <a:moveTo>
                  <a:pt x="19868" y="17133"/>
                </a:moveTo>
                <a:cubicBezTo>
                  <a:pt x="19766" y="17386"/>
                  <a:pt x="19525" y="17549"/>
                  <a:pt x="19255" y="17549"/>
                </a:cubicBezTo>
                <a:lnTo>
                  <a:pt x="19058" y="17549"/>
                </a:lnTo>
                <a:lnTo>
                  <a:pt x="3983" y="2226"/>
                </a:lnTo>
                <a:lnTo>
                  <a:pt x="3983" y="2025"/>
                </a:lnTo>
                <a:cubicBezTo>
                  <a:pt x="3983" y="1750"/>
                  <a:pt x="4144" y="1506"/>
                  <a:pt x="4393" y="1401"/>
                </a:cubicBezTo>
                <a:cubicBezTo>
                  <a:pt x="4475" y="1367"/>
                  <a:pt x="4560" y="1350"/>
                  <a:pt x="4647" y="1350"/>
                </a:cubicBezTo>
                <a:cubicBezTo>
                  <a:pt x="4824" y="1350"/>
                  <a:pt x="4991" y="1420"/>
                  <a:pt x="5116" y="1547"/>
                </a:cubicBezTo>
                <a:lnTo>
                  <a:pt x="19724" y="16397"/>
                </a:lnTo>
                <a:cubicBezTo>
                  <a:pt x="19915" y="16591"/>
                  <a:pt x="19972" y="16880"/>
                  <a:pt x="19868" y="17133"/>
                </a:cubicBezTo>
                <a:moveTo>
                  <a:pt x="10121" y="17549"/>
                </a:moveTo>
                <a:cubicBezTo>
                  <a:pt x="10017" y="17549"/>
                  <a:pt x="9922" y="17586"/>
                  <a:pt x="9824" y="17609"/>
                </a:cubicBezTo>
                <a:lnTo>
                  <a:pt x="3923" y="11612"/>
                </a:lnTo>
                <a:cubicBezTo>
                  <a:pt x="3946" y="11512"/>
                  <a:pt x="3982" y="11415"/>
                  <a:pt x="3982" y="11311"/>
                </a:cubicBezTo>
                <a:lnTo>
                  <a:pt x="3983" y="3180"/>
                </a:lnTo>
                <a:lnTo>
                  <a:pt x="18119" y="17549"/>
                </a:lnTo>
                <a:cubicBezTo>
                  <a:pt x="18119" y="17549"/>
                  <a:pt x="10121" y="17549"/>
                  <a:pt x="10121" y="17549"/>
                </a:cubicBezTo>
                <a:close/>
                <a:moveTo>
                  <a:pt x="9182" y="17945"/>
                </a:moveTo>
                <a:lnTo>
                  <a:pt x="7109" y="20052"/>
                </a:lnTo>
                <a:cubicBezTo>
                  <a:pt x="6939" y="20224"/>
                  <a:pt x="6742" y="20249"/>
                  <a:pt x="6640" y="20249"/>
                </a:cubicBezTo>
                <a:cubicBezTo>
                  <a:pt x="6537" y="20249"/>
                  <a:pt x="6339" y="20224"/>
                  <a:pt x="6170" y="20052"/>
                </a:cubicBezTo>
                <a:lnTo>
                  <a:pt x="1522" y="15327"/>
                </a:lnTo>
                <a:cubicBezTo>
                  <a:pt x="1352" y="15154"/>
                  <a:pt x="1327" y="14953"/>
                  <a:pt x="1327" y="14850"/>
                </a:cubicBezTo>
                <a:cubicBezTo>
                  <a:pt x="1327" y="14745"/>
                  <a:pt x="1352" y="14544"/>
                  <a:pt x="1522" y="14373"/>
                </a:cubicBezTo>
                <a:lnTo>
                  <a:pt x="3593" y="12266"/>
                </a:lnTo>
                <a:cubicBezTo>
                  <a:pt x="3599" y="12260"/>
                  <a:pt x="3601" y="12251"/>
                  <a:pt x="3607" y="12245"/>
                </a:cubicBezTo>
                <a:lnTo>
                  <a:pt x="9202" y="17932"/>
                </a:lnTo>
                <a:cubicBezTo>
                  <a:pt x="9196" y="17937"/>
                  <a:pt x="9187" y="17939"/>
                  <a:pt x="9182" y="17945"/>
                </a:cubicBezTo>
                <a:moveTo>
                  <a:pt x="6056" y="593"/>
                </a:moveTo>
                <a:cubicBezTo>
                  <a:pt x="5675" y="205"/>
                  <a:pt x="5165" y="0"/>
                  <a:pt x="4647" y="0"/>
                </a:cubicBezTo>
                <a:cubicBezTo>
                  <a:pt x="4390" y="0"/>
                  <a:pt x="4132" y="49"/>
                  <a:pt x="3885" y="154"/>
                </a:cubicBezTo>
                <a:cubicBezTo>
                  <a:pt x="3141" y="467"/>
                  <a:pt x="2655" y="1205"/>
                  <a:pt x="2655" y="2025"/>
                </a:cubicBezTo>
                <a:lnTo>
                  <a:pt x="2654" y="11311"/>
                </a:lnTo>
                <a:lnTo>
                  <a:pt x="583" y="13418"/>
                </a:lnTo>
                <a:cubicBezTo>
                  <a:pt x="-195" y="14208"/>
                  <a:pt x="-195" y="15491"/>
                  <a:pt x="583" y="16281"/>
                </a:cubicBezTo>
                <a:lnTo>
                  <a:pt x="5231" y="21006"/>
                </a:lnTo>
                <a:cubicBezTo>
                  <a:pt x="5620" y="21402"/>
                  <a:pt x="6131" y="21599"/>
                  <a:pt x="6640" y="21599"/>
                </a:cubicBezTo>
                <a:cubicBezTo>
                  <a:pt x="7150" y="21599"/>
                  <a:pt x="7659" y="21402"/>
                  <a:pt x="8048" y="21006"/>
                </a:cubicBezTo>
                <a:lnTo>
                  <a:pt x="10121" y="18900"/>
                </a:lnTo>
                <a:lnTo>
                  <a:pt x="19255" y="18900"/>
                </a:lnTo>
                <a:cubicBezTo>
                  <a:pt x="20062" y="18900"/>
                  <a:pt x="20788" y="18407"/>
                  <a:pt x="21095" y="17650"/>
                </a:cubicBezTo>
                <a:cubicBezTo>
                  <a:pt x="21405" y="16893"/>
                  <a:pt x="21234" y="16022"/>
                  <a:pt x="20663" y="15443"/>
                </a:cubicBezTo>
                <a:cubicBezTo>
                  <a:pt x="20663" y="15443"/>
                  <a:pt x="6056" y="593"/>
                  <a:pt x="6056" y="593"/>
                </a:cubicBezTo>
                <a:close/>
              </a:path>
            </a:pathLst>
          </a:custGeom>
          <a:solidFill>
            <a:srgbClr val="015f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2"/>
          <p:cNvSpPr/>
          <p:nvPr/>
        </p:nvSpPr>
        <p:spPr>
          <a:xfrm>
            <a:off x="519120" y="2651760"/>
            <a:ext cx="120240" cy="1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37" y="2880"/>
                </a:moveTo>
                <a:lnTo>
                  <a:pt x="1437" y="2885"/>
                </a:lnTo>
                <a:cubicBezTo>
                  <a:pt x="10965" y="2885"/>
                  <a:pt x="18717" y="10637"/>
                  <a:pt x="18717" y="20165"/>
                </a:cubicBezTo>
                <a:lnTo>
                  <a:pt x="18720" y="20165"/>
                </a:lnTo>
                <a:cubicBezTo>
                  <a:pt x="18722" y="20959"/>
                  <a:pt x="19366" y="21600"/>
                  <a:pt x="20160" y="21600"/>
                </a:cubicBezTo>
                <a:cubicBezTo>
                  <a:pt x="20955" y="21600"/>
                  <a:pt x="21599" y="20956"/>
                  <a:pt x="21599" y="20160"/>
                </a:cubicBezTo>
                <a:cubicBezTo>
                  <a:pt x="21599" y="20155"/>
                  <a:pt x="21597" y="20152"/>
                  <a:pt x="21597" y="20148"/>
                </a:cubicBezTo>
                <a:cubicBezTo>
                  <a:pt x="21588" y="9034"/>
                  <a:pt x="12588" y="28"/>
                  <a:pt x="1476" y="8"/>
                </a:cubicBezTo>
                <a:cubicBezTo>
                  <a:pt x="1465" y="7"/>
                  <a:pt x="1454" y="0"/>
                  <a:pt x="1440" y="0"/>
                </a:cubicBezTo>
                <a:cubicBezTo>
                  <a:pt x="644" y="0"/>
                  <a:pt x="0" y="644"/>
                  <a:pt x="0" y="1440"/>
                </a:cubicBezTo>
                <a:cubicBezTo>
                  <a:pt x="0" y="2234"/>
                  <a:pt x="644" y="2878"/>
                  <a:pt x="1437" y="2880"/>
                </a:cubicBezTo>
              </a:path>
            </a:pathLst>
          </a:custGeom>
          <a:solidFill>
            <a:srgbClr val="015f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3"/>
          <p:cNvSpPr/>
          <p:nvPr/>
        </p:nvSpPr>
        <p:spPr>
          <a:xfrm>
            <a:off x="1179000" y="3010680"/>
            <a:ext cx="56196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效益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14"/>
          <p:cNvSpPr/>
          <p:nvPr/>
        </p:nvSpPr>
        <p:spPr>
          <a:xfrm>
            <a:off x="1827720" y="1913400"/>
            <a:ext cx="215280" cy="14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699" y="20255"/>
                </a:moveTo>
                <a:lnTo>
                  <a:pt x="899" y="20255"/>
                </a:lnTo>
                <a:lnTo>
                  <a:pt x="899" y="1350"/>
                </a:lnTo>
                <a:lnTo>
                  <a:pt x="20699" y="1350"/>
                </a:lnTo>
                <a:cubicBezTo>
                  <a:pt x="20699" y="1350"/>
                  <a:pt x="20699" y="20255"/>
                  <a:pt x="20699" y="20255"/>
                </a:cubicBezTo>
                <a:close/>
                <a:moveTo>
                  <a:pt x="20699" y="0"/>
                </a:moveTo>
                <a:lnTo>
                  <a:pt x="899" y="5"/>
                </a:lnTo>
                <a:cubicBezTo>
                  <a:pt x="402" y="5"/>
                  <a:pt x="0" y="603"/>
                  <a:pt x="0" y="1350"/>
                </a:cubicBezTo>
                <a:lnTo>
                  <a:pt x="0" y="20249"/>
                </a:lnTo>
                <a:cubicBezTo>
                  <a:pt x="0" y="20996"/>
                  <a:pt x="402" y="21599"/>
                  <a:pt x="899" y="21599"/>
                </a:cubicBezTo>
                <a:lnTo>
                  <a:pt x="20699" y="21599"/>
                </a:lnTo>
                <a:cubicBezTo>
                  <a:pt x="21197" y="21599"/>
                  <a:pt x="21600" y="20996"/>
                  <a:pt x="21600" y="20249"/>
                </a:cubicBezTo>
                <a:lnTo>
                  <a:pt x="21600" y="1350"/>
                </a:lnTo>
                <a:cubicBezTo>
                  <a:pt x="21600" y="603"/>
                  <a:pt x="21197" y="0"/>
                  <a:pt x="20699" y="0"/>
                </a:cubicBezTo>
              </a:path>
            </a:pathLst>
          </a:custGeom>
          <a:solidFill>
            <a:srgbClr val="015f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5"/>
          <p:cNvSpPr/>
          <p:nvPr/>
        </p:nvSpPr>
        <p:spPr>
          <a:xfrm>
            <a:off x="1791360" y="1878120"/>
            <a:ext cx="288360" cy="26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0249" y="16562"/>
                </a:moveTo>
                <a:cubicBezTo>
                  <a:pt x="20249" y="16959"/>
                  <a:pt x="19946" y="17282"/>
                  <a:pt x="19575" y="17282"/>
                </a:cubicBezTo>
                <a:lnTo>
                  <a:pt x="13499" y="17282"/>
                </a:lnTo>
                <a:lnTo>
                  <a:pt x="8099" y="17282"/>
                </a:lnTo>
                <a:lnTo>
                  <a:pt x="2024" y="17282"/>
                </a:lnTo>
                <a:cubicBezTo>
                  <a:pt x="1651" y="17282"/>
                  <a:pt x="1349" y="16959"/>
                  <a:pt x="1349" y="16562"/>
                </a:cubicBezTo>
                <a:lnTo>
                  <a:pt x="1349" y="2160"/>
                </a:lnTo>
                <a:cubicBezTo>
                  <a:pt x="1349" y="1762"/>
                  <a:pt x="1651" y="1440"/>
                  <a:pt x="2024" y="1440"/>
                </a:cubicBezTo>
                <a:lnTo>
                  <a:pt x="19575" y="1440"/>
                </a:lnTo>
                <a:cubicBezTo>
                  <a:pt x="19946" y="1440"/>
                  <a:pt x="20249" y="1762"/>
                  <a:pt x="20249" y="2160"/>
                </a:cubicBezTo>
                <a:cubicBezTo>
                  <a:pt x="20249" y="2160"/>
                  <a:pt x="20249" y="16562"/>
                  <a:pt x="20249" y="16562"/>
                </a:cubicBezTo>
                <a:close/>
                <a:moveTo>
                  <a:pt x="19575" y="0"/>
                </a:moveTo>
                <a:lnTo>
                  <a:pt x="2024" y="0"/>
                </a:lnTo>
                <a:cubicBezTo>
                  <a:pt x="905" y="0"/>
                  <a:pt x="0" y="966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1"/>
                </a:cubicBezTo>
                <a:lnTo>
                  <a:pt x="8774" y="18721"/>
                </a:lnTo>
                <a:lnTo>
                  <a:pt x="8774" y="19597"/>
                </a:lnTo>
                <a:lnTo>
                  <a:pt x="4561" y="20181"/>
                </a:lnTo>
                <a:cubicBezTo>
                  <a:pt x="4260" y="20262"/>
                  <a:pt x="4049" y="20549"/>
                  <a:pt x="4049" y="20879"/>
                </a:cubicBezTo>
                <a:cubicBezTo>
                  <a:pt x="4049" y="21277"/>
                  <a:pt x="4351" y="21599"/>
                  <a:pt x="4724" y="21599"/>
                </a:cubicBezTo>
                <a:lnTo>
                  <a:pt x="16874" y="21599"/>
                </a:lnTo>
                <a:cubicBezTo>
                  <a:pt x="17248" y="21599"/>
                  <a:pt x="17549" y="21277"/>
                  <a:pt x="17549" y="20879"/>
                </a:cubicBezTo>
                <a:cubicBezTo>
                  <a:pt x="17549" y="20549"/>
                  <a:pt x="17339" y="20262"/>
                  <a:pt x="17038" y="20181"/>
                </a:cubicBezTo>
                <a:lnTo>
                  <a:pt x="12824" y="19597"/>
                </a:lnTo>
                <a:lnTo>
                  <a:pt x="12824" y="18721"/>
                </a:lnTo>
                <a:lnTo>
                  <a:pt x="19581" y="18721"/>
                </a:lnTo>
                <a:cubicBezTo>
                  <a:pt x="20696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6"/>
                  <a:pt x="20692" y="0"/>
                  <a:pt x="19575" y="0"/>
                </a:cubicBezTo>
              </a:path>
            </a:pathLst>
          </a:custGeom>
          <a:solidFill>
            <a:srgbClr val="015f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6"/>
          <p:cNvSpPr/>
          <p:nvPr/>
        </p:nvSpPr>
        <p:spPr>
          <a:xfrm>
            <a:off x="875520" y="1865880"/>
            <a:ext cx="231480" cy="277560"/>
          </a:xfrm>
          <a:custGeom>
            <a:avLst/>
            <a:gdLst/>
            <a:ahLst/>
            <a:rect l="l" t="t" r="r" b="b"/>
            <a:pathLst>
              <a:path w="94" h="108">
                <a:moveTo>
                  <a:pt x="25" y="43"/>
                </a:moveTo>
                <a:cubicBezTo>
                  <a:pt x="23" y="43"/>
                  <a:pt x="22" y="42"/>
                  <a:pt x="21" y="41"/>
                </a:cubicBezTo>
                <a:cubicBezTo>
                  <a:pt x="21" y="39"/>
                  <a:pt x="22" y="37"/>
                  <a:pt x="23" y="37"/>
                </a:cubicBezTo>
                <a:cubicBezTo>
                  <a:pt x="25" y="36"/>
                  <a:pt x="27" y="37"/>
                  <a:pt x="27" y="39"/>
                </a:cubicBezTo>
                <a:cubicBezTo>
                  <a:pt x="28" y="41"/>
                  <a:pt x="27" y="43"/>
                  <a:pt x="25" y="43"/>
                </a:cubicBezTo>
                <a:close/>
                <a:moveTo>
                  <a:pt x="52" y="24"/>
                </a:moveTo>
                <a:cubicBezTo>
                  <a:pt x="48" y="24"/>
                  <a:pt x="45" y="26"/>
                  <a:pt x="45" y="30"/>
                </a:cubicBezTo>
                <a:cubicBezTo>
                  <a:pt x="45" y="34"/>
                  <a:pt x="48" y="37"/>
                  <a:pt x="52" y="37"/>
                </a:cubicBezTo>
                <a:cubicBezTo>
                  <a:pt x="56" y="37"/>
                  <a:pt x="59" y="34"/>
                  <a:pt x="59" y="30"/>
                </a:cubicBezTo>
                <a:cubicBezTo>
                  <a:pt x="59" y="26"/>
                  <a:pt x="56" y="24"/>
                  <a:pt x="52" y="24"/>
                </a:cubicBezTo>
                <a:close/>
                <a:moveTo>
                  <a:pt x="94" y="61"/>
                </a:moveTo>
                <a:cubicBezTo>
                  <a:pt x="93" y="58"/>
                  <a:pt x="93" y="58"/>
                  <a:pt x="93" y="58"/>
                </a:cubicBezTo>
                <a:cubicBezTo>
                  <a:pt x="92" y="56"/>
                  <a:pt x="92" y="56"/>
                  <a:pt x="92" y="56"/>
                </a:cubicBezTo>
                <a:cubicBezTo>
                  <a:pt x="92" y="54"/>
                  <a:pt x="92" y="54"/>
                  <a:pt x="92" y="54"/>
                </a:cubicBezTo>
                <a:cubicBezTo>
                  <a:pt x="91" y="52"/>
                  <a:pt x="91" y="52"/>
                  <a:pt x="91" y="52"/>
                </a:cubicBezTo>
                <a:cubicBezTo>
                  <a:pt x="90" y="50"/>
                  <a:pt x="90" y="50"/>
                  <a:pt x="90" y="50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46"/>
                  <a:pt x="89" y="46"/>
                  <a:pt x="89" y="46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89" y="43"/>
                  <a:pt x="89" y="43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89" y="37"/>
                  <a:pt x="89" y="37"/>
                </a:cubicBezTo>
                <a:cubicBezTo>
                  <a:pt x="88" y="36"/>
                  <a:pt x="88" y="36"/>
                  <a:pt x="88" y="36"/>
                </a:cubicBezTo>
                <a:cubicBezTo>
                  <a:pt x="87" y="34"/>
                  <a:pt x="87" y="34"/>
                  <a:pt x="87" y="34"/>
                </a:cubicBezTo>
                <a:cubicBezTo>
                  <a:pt x="87" y="32"/>
                  <a:pt x="87" y="32"/>
                  <a:pt x="87" y="32"/>
                </a:cubicBezTo>
                <a:cubicBezTo>
                  <a:pt x="86" y="30"/>
                  <a:pt x="86" y="30"/>
                  <a:pt x="86" y="30"/>
                </a:cubicBezTo>
                <a:cubicBezTo>
                  <a:pt x="86" y="29"/>
                  <a:pt x="86" y="29"/>
                  <a:pt x="86" y="29"/>
                </a:cubicBezTo>
                <a:cubicBezTo>
                  <a:pt x="85" y="27"/>
                  <a:pt x="85" y="27"/>
                  <a:pt x="85" y="27"/>
                </a:cubicBezTo>
                <a:cubicBezTo>
                  <a:pt x="84" y="25"/>
                  <a:pt x="84" y="25"/>
                  <a:pt x="84" y="25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2"/>
                  <a:pt x="83" y="22"/>
                  <a:pt x="83" y="22"/>
                </a:cubicBezTo>
                <a:cubicBezTo>
                  <a:pt x="85" y="21"/>
                  <a:pt x="85" y="21"/>
                  <a:pt x="85" y="21"/>
                </a:cubicBezTo>
                <a:cubicBezTo>
                  <a:pt x="84" y="19"/>
                  <a:pt x="84" y="19"/>
                  <a:pt x="84" y="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2" y="16"/>
                  <a:pt x="82" y="16"/>
                  <a:pt x="82" y="16"/>
                </a:cubicBezTo>
                <a:cubicBezTo>
                  <a:pt x="81" y="15"/>
                  <a:pt x="81" y="15"/>
                  <a:pt x="81" y="15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2"/>
                  <a:pt x="78" y="12"/>
                  <a:pt x="78" y="12"/>
                </a:cubicBezTo>
                <a:cubicBezTo>
                  <a:pt x="77" y="11"/>
                  <a:pt x="77" y="11"/>
                  <a:pt x="77" y="11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8"/>
                  <a:pt x="78" y="8"/>
                  <a:pt x="78" y="8"/>
                </a:cubicBezTo>
                <a:cubicBezTo>
                  <a:pt x="76" y="7"/>
                  <a:pt x="76" y="7"/>
                  <a:pt x="76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4" y="6"/>
                  <a:pt x="74" y="6"/>
                  <a:pt x="74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5"/>
                  <a:pt x="72" y="5"/>
                  <a:pt x="72" y="5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8" y="3"/>
                  <a:pt x="68" y="3"/>
                  <a:pt x="68" y="3"/>
                </a:cubicBezTo>
                <a:cubicBezTo>
                  <a:pt x="66" y="3"/>
                  <a:pt x="66" y="3"/>
                  <a:pt x="66" y="3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1" y="1"/>
                  <a:pt x="61" y="1"/>
                  <a:pt x="61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8" y="1"/>
                  <a:pt x="58" y="1"/>
                  <a:pt x="58" y="1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5" y="1"/>
                  <a:pt x="35" y="1"/>
                  <a:pt x="35" y="1"/>
                </a:cubicBezTo>
                <a:cubicBezTo>
                  <a:pt x="33" y="2"/>
                  <a:pt x="33" y="2"/>
                  <a:pt x="33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6" y="4"/>
                  <a:pt x="26" y="4"/>
                  <a:pt x="2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5"/>
                  <a:pt x="23" y="5"/>
                  <a:pt x="23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5" y="10"/>
                  <a:pt x="15" y="10"/>
                  <a:pt x="15" y="10"/>
                </a:cubicBezTo>
                <a:cubicBezTo>
                  <a:pt x="14" y="11"/>
                  <a:pt x="14" y="11"/>
                  <a:pt x="14" y="11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3"/>
                  <a:pt x="12" y="13"/>
                  <a:pt x="12" y="13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3"/>
                  <a:pt x="0" y="43"/>
                  <a:pt x="0" y="43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9"/>
                  <a:pt x="1" y="49"/>
                  <a:pt x="1" y="49"/>
                </a:cubicBezTo>
                <a:cubicBezTo>
                  <a:pt x="2" y="52"/>
                  <a:pt x="2" y="52"/>
                  <a:pt x="2" y="52"/>
                </a:cubicBezTo>
                <a:cubicBezTo>
                  <a:pt x="3" y="56"/>
                  <a:pt x="3" y="56"/>
                  <a:pt x="3" y="56"/>
                </a:cubicBezTo>
                <a:cubicBezTo>
                  <a:pt x="11" y="69"/>
                  <a:pt x="11" y="69"/>
                  <a:pt x="11" y="69"/>
                </a:cubicBezTo>
                <a:cubicBezTo>
                  <a:pt x="25" y="83"/>
                  <a:pt x="24" y="97"/>
                  <a:pt x="24" y="97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2"/>
                  <a:pt x="72" y="92"/>
                </a:cubicBezTo>
                <a:cubicBezTo>
                  <a:pt x="72" y="91"/>
                  <a:pt x="72" y="91"/>
                  <a:pt x="72" y="91"/>
                </a:cubicBezTo>
                <a:cubicBezTo>
                  <a:pt x="73" y="91"/>
                  <a:pt x="73" y="91"/>
                  <a:pt x="73" y="91"/>
                </a:cubicBezTo>
                <a:cubicBezTo>
                  <a:pt x="73" y="90"/>
                  <a:pt x="73" y="90"/>
                  <a:pt x="73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5" y="90"/>
                  <a:pt x="75" y="90"/>
                  <a:pt x="75" y="90"/>
                </a:cubicBezTo>
                <a:cubicBezTo>
                  <a:pt x="76" y="89"/>
                  <a:pt x="76" y="89"/>
                  <a:pt x="76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9" y="89"/>
                  <a:pt x="79" y="89"/>
                  <a:pt x="79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81" y="90"/>
                  <a:pt x="81" y="90"/>
                  <a:pt x="81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4" y="90"/>
                  <a:pt x="84" y="90"/>
                  <a:pt x="84" y="90"/>
                </a:cubicBezTo>
                <a:cubicBezTo>
                  <a:pt x="85" y="90"/>
                  <a:pt x="85" y="90"/>
                  <a:pt x="85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7" y="89"/>
                  <a:pt x="87" y="89"/>
                  <a:pt x="87" y="89"/>
                </a:cubicBezTo>
                <a:cubicBezTo>
                  <a:pt x="88" y="89"/>
                  <a:pt x="88" y="89"/>
                  <a:pt x="88" y="89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89" y="88"/>
                </a:cubicBezTo>
                <a:cubicBezTo>
                  <a:pt x="89" y="87"/>
                  <a:pt x="89" y="87"/>
                  <a:pt x="89" y="87"/>
                </a:cubicBezTo>
                <a:cubicBezTo>
                  <a:pt x="89" y="86"/>
                  <a:pt x="89" y="86"/>
                  <a:pt x="89" y="86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4"/>
                  <a:pt x="89" y="84"/>
                  <a:pt x="89" y="8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1"/>
                  <a:pt x="90" y="81"/>
                  <a:pt x="90" y="81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79"/>
                  <a:pt x="90" y="79"/>
                  <a:pt x="9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7"/>
                  <a:pt x="91" y="77"/>
                  <a:pt x="91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89" y="75"/>
                  <a:pt x="89" y="75"/>
                  <a:pt x="89" y="75"/>
                </a:cubicBezTo>
                <a:cubicBezTo>
                  <a:pt x="89" y="75"/>
                  <a:pt x="89" y="75"/>
                  <a:pt x="89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9" y="74"/>
                  <a:pt x="89" y="74"/>
                  <a:pt x="89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90" y="69"/>
                  <a:pt x="90" y="69"/>
                  <a:pt x="90" y="69"/>
                </a:cubicBezTo>
                <a:cubicBezTo>
                  <a:pt x="90" y="67"/>
                  <a:pt x="90" y="67"/>
                  <a:pt x="90" y="67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64"/>
                  <a:pt x="90" y="64"/>
                  <a:pt x="90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2" y="63"/>
                  <a:pt x="92" y="63"/>
                  <a:pt x="92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2"/>
                  <a:pt x="93" y="62"/>
                  <a:pt x="93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1"/>
                  <a:pt x="94" y="61"/>
                  <a:pt x="94" y="61"/>
                </a:cubicBezTo>
                <a:close/>
                <a:moveTo>
                  <a:pt x="33" y="44"/>
                </a:move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29" y="46"/>
                  <a:pt x="29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6"/>
                  <a:pt x="28" y="49"/>
                  <a:pt x="28" y="49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4" y="47"/>
                  <a:pt x="24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0" y="49"/>
                  <a:pt x="20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8"/>
                  <a:pt x="19" y="45"/>
                  <a:pt x="19" y="45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5" y="43"/>
                  <a:pt x="15" y="43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7" y="39"/>
                  <a:pt x="17" y="39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5" y="36"/>
                  <a:pt x="15" y="36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9" y="34"/>
                  <a:pt x="19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1" y="31"/>
                  <a:pt x="21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5" y="32"/>
                  <a:pt x="25" y="32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8" y="31"/>
                  <a:pt x="28" y="31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5"/>
                  <a:pt x="30" y="35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3" y="36"/>
                  <a:pt x="33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2" y="40"/>
                  <a:pt x="32" y="40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3" y="44"/>
                  <a:pt x="33" y="44"/>
                </a:cubicBezTo>
                <a:close/>
                <a:moveTo>
                  <a:pt x="73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67" y="35"/>
                  <a:pt x="67" y="35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9" y="43"/>
                  <a:pt x="68" y="43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6"/>
                  <a:pt x="59" y="44"/>
                  <a:pt x="59" y="44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5"/>
                  <a:pt x="55" y="50"/>
                  <a:pt x="54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49" y="50"/>
                  <a:pt x="47" y="45"/>
                  <a:pt x="47" y="45"/>
                </a:cubicBez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39" y="46"/>
                  <a:pt x="39" y="46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8" y="37"/>
                  <a:pt x="38" y="37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5"/>
                  <a:pt x="31" y="32"/>
                  <a:pt x="31" y="32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7" y="25"/>
                  <a:pt x="37" y="25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6" y="17"/>
                  <a:pt x="36" y="17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5" y="16"/>
                  <a:pt x="45" y="16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50" y="10"/>
                  <a:pt x="50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7" y="15"/>
                  <a:pt x="57" y="15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65" y="14"/>
                  <a:pt x="65" y="14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6" y="23"/>
                  <a:pt x="66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5"/>
                  <a:pt x="73" y="28"/>
                  <a:pt x="73" y="28"/>
                </a:cubicBezTo>
                <a:cubicBezTo>
                  <a:pt x="73" y="32"/>
                  <a:pt x="73" y="32"/>
                  <a:pt x="73" y="32"/>
                </a:cubicBezTo>
                <a:close/>
              </a:path>
            </a:pathLst>
          </a:custGeom>
          <a:solidFill>
            <a:srgbClr val="015fb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17"/>
          <p:cNvSpPr/>
          <p:nvPr/>
        </p:nvSpPr>
        <p:spPr>
          <a:xfrm>
            <a:off x="1729440" y="3474360"/>
            <a:ext cx="229680" cy="213840"/>
          </a:xfrm>
          <a:custGeom>
            <a:avLst/>
            <a:gdLst/>
            <a:ahLst/>
            <a:rect l="l" t="t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015fb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8"/>
          <p:cNvSpPr/>
          <p:nvPr/>
        </p:nvSpPr>
        <p:spPr>
          <a:xfrm>
            <a:off x="2215440" y="2741400"/>
            <a:ext cx="273240" cy="194400"/>
          </a:xfrm>
          <a:custGeom>
            <a:avLst/>
            <a:gdLst/>
            <a:ahLst/>
            <a:rect l="l" t="t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015fb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TextShape 19"/>
          <p:cNvSpPr txBox="1"/>
          <p:nvPr/>
        </p:nvSpPr>
        <p:spPr>
          <a:xfrm>
            <a:off x="6354360" y="4663080"/>
            <a:ext cx="4111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AF25CEB-3A2C-430B-B1AE-0D0D2E6B312F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4" name="CustomShape 20"/>
          <p:cNvSpPr/>
          <p:nvPr/>
        </p:nvSpPr>
        <p:spPr>
          <a:xfrm>
            <a:off x="2909880" y="1969200"/>
            <a:ext cx="3796560" cy="723600"/>
          </a:xfrm>
          <a:prstGeom prst="roundRect">
            <a:avLst>
              <a:gd name="adj" fmla="val 2184"/>
            </a:avLst>
          </a:prstGeom>
          <a:solidFill>
            <a:srgbClr val="cddde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68760" rIns="68760" tIns="135000" bIns="34200" anchor="ctr"/>
          <a:p>
            <a:pPr marL="85680">
              <a:lnSpc>
                <a:spcPct val="100000"/>
              </a:lnSpc>
            </a:pPr>
            <a:r>
              <a:rPr b="0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幫助一般或輕微症狀民眾，透過智慧諮詢系統自主檢驗，並降低弱勢族群或部份特殊職別人士，不方便看診之因素，造成的防疫破口。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1"/>
          <p:cNvSpPr/>
          <p:nvPr/>
        </p:nvSpPr>
        <p:spPr>
          <a:xfrm>
            <a:off x="2916720" y="3002760"/>
            <a:ext cx="3780360" cy="743400"/>
          </a:xfrm>
          <a:prstGeom prst="roundRect">
            <a:avLst>
              <a:gd name="adj" fmla="val 3062"/>
            </a:avLst>
          </a:prstGeom>
          <a:solidFill>
            <a:srgbClr val="cddde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68760" rIns="68760" tIns="162000" bIns="34200" anchor="ctr"/>
          <a:p>
            <a:pPr marL="85680">
              <a:lnSpc>
                <a:spcPct val="100000"/>
              </a:lnSpc>
            </a:pPr>
            <a:r>
              <a:rPr b="0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可以降低已有特定徵狀或感染風險高的民眾，看診過程造成的感染風險，及行經大眾運輸工具及市區，並可透過</a:t>
            </a:r>
            <a:r>
              <a:rPr b="0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app</a:t>
            </a:r>
            <a:r>
              <a:rPr b="0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取得相關人員協助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22"/>
          <p:cNvSpPr/>
          <p:nvPr/>
        </p:nvSpPr>
        <p:spPr>
          <a:xfrm>
            <a:off x="2077200" y="1009080"/>
            <a:ext cx="3787920" cy="627120"/>
          </a:xfrm>
          <a:prstGeom prst="roundRect">
            <a:avLst>
              <a:gd name="adj" fmla="val 5989"/>
            </a:avLst>
          </a:prstGeom>
          <a:solidFill>
            <a:srgbClr val="cddde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68760" rIns="68760" tIns="162000" bIns="34200" anchor="ctr"/>
          <a:p>
            <a:pPr marL="85680">
              <a:lnSpc>
                <a:spcPct val="100000"/>
              </a:lnSpc>
            </a:pPr>
            <a:r>
              <a:rPr b="0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同時透過後端計算篩計數量及醫院病床</a:t>
            </a:r>
            <a:r>
              <a:rPr b="0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, </a:t>
            </a:r>
            <a:r>
              <a:rPr b="0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看診人數等提供最佳就診建議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3"/>
          <p:cNvSpPr/>
          <p:nvPr/>
        </p:nvSpPr>
        <p:spPr>
          <a:xfrm>
            <a:off x="2074320" y="803160"/>
            <a:ext cx="438480" cy="284760"/>
          </a:xfrm>
          <a:prstGeom prst="rect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4"/>
          <p:cNvSpPr/>
          <p:nvPr/>
        </p:nvSpPr>
        <p:spPr>
          <a:xfrm>
            <a:off x="2158920" y="803160"/>
            <a:ext cx="1428840" cy="28332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90000" tIns="18000" bIns="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分擔醫院診所負擔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圖片 54" descr=""/>
          <p:cNvPicPr/>
          <p:nvPr/>
        </p:nvPicPr>
        <p:blipFill>
          <a:blip r:embed="rId1"/>
          <a:srcRect l="25778" t="21482" r="24460" b="52769"/>
          <a:stretch/>
        </p:blipFill>
        <p:spPr>
          <a:xfrm>
            <a:off x="1089360" y="2300760"/>
            <a:ext cx="783360" cy="722880"/>
          </a:xfrm>
          <a:prstGeom prst="rect">
            <a:avLst/>
          </a:prstGeom>
          <a:ln>
            <a:noFill/>
          </a:ln>
        </p:spPr>
      </p:pic>
      <p:sp>
        <p:nvSpPr>
          <p:cNvPr id="320" name="CustomShape 25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預期效益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6"/>
          <p:cNvSpPr/>
          <p:nvPr/>
        </p:nvSpPr>
        <p:spPr>
          <a:xfrm>
            <a:off x="2108520" y="4056480"/>
            <a:ext cx="3744720" cy="682560"/>
          </a:xfrm>
          <a:prstGeom prst="roundRect">
            <a:avLst>
              <a:gd name="adj" fmla="val 3062"/>
            </a:avLst>
          </a:prstGeom>
          <a:solidFill>
            <a:srgbClr val="cddde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  <p:txBody>
          <a:bodyPr lIns="68760" rIns="68760" tIns="162000" bIns="34200" anchor="ctr"/>
          <a:p>
            <a:pPr marL="85680">
              <a:lnSpc>
                <a:spcPct val="100000"/>
              </a:lnSpc>
            </a:pPr>
            <a:r>
              <a:rPr b="0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透過民眾提供之蹤跡，與確診者歷史蹤跡進行比對分析，以便追蹤可能確診風險者資料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27"/>
          <p:cNvSpPr/>
          <p:nvPr/>
        </p:nvSpPr>
        <p:spPr>
          <a:xfrm>
            <a:off x="2909880" y="1727640"/>
            <a:ext cx="438480" cy="291600"/>
          </a:xfrm>
          <a:prstGeom prst="rect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8"/>
          <p:cNvSpPr/>
          <p:nvPr/>
        </p:nvSpPr>
        <p:spPr>
          <a:xfrm>
            <a:off x="2995200" y="1726920"/>
            <a:ext cx="1736280" cy="28440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90000" tIns="18000" bIns="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提高民眾自主檢查意願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29"/>
          <p:cNvSpPr/>
          <p:nvPr/>
        </p:nvSpPr>
        <p:spPr>
          <a:xfrm>
            <a:off x="2906640" y="2787480"/>
            <a:ext cx="438480" cy="284400"/>
          </a:xfrm>
          <a:prstGeom prst="rect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30"/>
          <p:cNvSpPr/>
          <p:nvPr/>
        </p:nvSpPr>
        <p:spPr>
          <a:xfrm>
            <a:off x="2990880" y="2786760"/>
            <a:ext cx="1428840" cy="28332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90000" tIns="18000" bIns="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協助疑似感染民眾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31"/>
          <p:cNvSpPr/>
          <p:nvPr/>
        </p:nvSpPr>
        <p:spPr>
          <a:xfrm>
            <a:off x="2113920" y="3914280"/>
            <a:ext cx="438480" cy="284400"/>
          </a:xfrm>
          <a:prstGeom prst="rect">
            <a:avLst/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32"/>
          <p:cNvSpPr/>
          <p:nvPr/>
        </p:nvSpPr>
        <p:spPr>
          <a:xfrm>
            <a:off x="2199960" y="3913920"/>
            <a:ext cx="2038320" cy="28332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90000" tIns="18000" bIns="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民眾路線追蹤資料整合分析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152000" y="1728000"/>
            <a:ext cx="4590360" cy="2440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郝振宇　陳奕璇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施淳齡　謝紀亨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林青偉　孔祥芝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邱俊銘　蕭虢璟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孫振凱　陳威宇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88416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團隊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成員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936000" y="792000"/>
            <a:ext cx="3816000" cy="6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防疫問就隊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711840" y="4299480"/>
            <a:ext cx="411120" cy="294840"/>
          </a:xfrm>
          <a:prstGeom prst="rect">
            <a:avLst/>
          </a:prstGeom>
          <a:noFill/>
          <a:ln>
            <a:noFill/>
          </a:ln>
        </p:spPr>
        <p:txBody>
          <a:bodyPr lIns="68400" rIns="68400" tIns="68400" bIns="68400" anchor="ctr"/>
          <a:p>
            <a:pPr algn="r">
              <a:lnSpc>
                <a:spcPct val="100000"/>
              </a:lnSpc>
            </a:pPr>
            <a:fld id="{592DCD87-664C-4507-B65D-09399FF7676C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簡報大綱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1371600" y="1565640"/>
            <a:ext cx="4617720" cy="495360"/>
          </a:xfrm>
          <a:custGeom>
            <a:avLst/>
            <a:gdLst/>
            <a:ahLst/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rgbClr val="78909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>
            <a:off x="1839600" y="150804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5"/>
          <p:cNvSpPr/>
          <p:nvPr/>
        </p:nvSpPr>
        <p:spPr>
          <a:xfrm>
            <a:off x="1989360" y="150804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6"/>
          <p:cNvSpPr/>
          <p:nvPr/>
        </p:nvSpPr>
        <p:spPr>
          <a:xfrm>
            <a:off x="2139120" y="150804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7"/>
          <p:cNvSpPr/>
          <p:nvPr/>
        </p:nvSpPr>
        <p:spPr>
          <a:xfrm>
            <a:off x="2289240" y="150804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8"/>
          <p:cNvSpPr/>
          <p:nvPr/>
        </p:nvSpPr>
        <p:spPr>
          <a:xfrm>
            <a:off x="2439000" y="150804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9"/>
          <p:cNvSpPr/>
          <p:nvPr/>
        </p:nvSpPr>
        <p:spPr>
          <a:xfrm>
            <a:off x="1325880" y="1508040"/>
            <a:ext cx="636120" cy="615960"/>
          </a:xfrm>
          <a:custGeom>
            <a:avLst/>
            <a:gdLst/>
            <a:ahLst/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0"/>
          <p:cNvSpPr/>
          <p:nvPr/>
        </p:nvSpPr>
        <p:spPr>
          <a:xfrm>
            <a:off x="2676240" y="1578240"/>
            <a:ext cx="2219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提案說明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1443600" y="1508040"/>
            <a:ext cx="4190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3200" spc="-1" strike="noStrike">
                <a:solidFill>
                  <a:srgbClr val="323f4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微软雅黑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1122120" y="2510280"/>
            <a:ext cx="4628520" cy="495360"/>
          </a:xfrm>
          <a:custGeom>
            <a:avLst/>
            <a:gdLst/>
            <a:ahLst/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rgbClr val="78909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3"/>
          <p:cNvSpPr/>
          <p:nvPr/>
        </p:nvSpPr>
        <p:spPr>
          <a:xfrm>
            <a:off x="1590120" y="2452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4"/>
          <p:cNvSpPr/>
          <p:nvPr/>
        </p:nvSpPr>
        <p:spPr>
          <a:xfrm>
            <a:off x="1740240" y="2452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5"/>
          <p:cNvSpPr/>
          <p:nvPr/>
        </p:nvSpPr>
        <p:spPr>
          <a:xfrm>
            <a:off x="1890000" y="2452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6"/>
          <p:cNvSpPr/>
          <p:nvPr/>
        </p:nvSpPr>
        <p:spPr>
          <a:xfrm>
            <a:off x="2039760" y="2452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7"/>
          <p:cNvSpPr/>
          <p:nvPr/>
        </p:nvSpPr>
        <p:spPr>
          <a:xfrm>
            <a:off x="2189520" y="2452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8"/>
          <p:cNvSpPr/>
          <p:nvPr/>
        </p:nvSpPr>
        <p:spPr>
          <a:xfrm>
            <a:off x="1076400" y="2452680"/>
            <a:ext cx="636120" cy="615960"/>
          </a:xfrm>
          <a:custGeom>
            <a:avLst/>
            <a:gdLst/>
            <a:ahLst/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9"/>
          <p:cNvSpPr/>
          <p:nvPr/>
        </p:nvSpPr>
        <p:spPr>
          <a:xfrm>
            <a:off x="2552400" y="2530440"/>
            <a:ext cx="2800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技術模式與架構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0"/>
          <p:cNvSpPr/>
          <p:nvPr/>
        </p:nvSpPr>
        <p:spPr>
          <a:xfrm>
            <a:off x="1194480" y="2452680"/>
            <a:ext cx="4190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3200" spc="-1" strike="noStrike">
                <a:solidFill>
                  <a:srgbClr val="323f4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微软雅黑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1"/>
          <p:cNvSpPr/>
          <p:nvPr/>
        </p:nvSpPr>
        <p:spPr>
          <a:xfrm>
            <a:off x="853560" y="3517920"/>
            <a:ext cx="4633200" cy="495360"/>
          </a:xfrm>
          <a:custGeom>
            <a:avLst/>
            <a:gdLst/>
            <a:ahLst/>
            <a:rect l="l" t="t" r="r" b="b"/>
            <a:pathLst>
              <a:path w="3888921" h="582384">
                <a:moveTo>
                  <a:pt x="145596" y="0"/>
                </a:moveTo>
                <a:lnTo>
                  <a:pt x="209472" y="0"/>
                </a:lnTo>
                <a:lnTo>
                  <a:pt x="224391" y="0"/>
                </a:lnTo>
                <a:lnTo>
                  <a:pt x="277956" y="0"/>
                </a:lnTo>
                <a:lnTo>
                  <a:pt x="288267" y="0"/>
                </a:lnTo>
                <a:lnTo>
                  <a:pt x="312846" y="0"/>
                </a:lnTo>
                <a:lnTo>
                  <a:pt x="356751" y="0"/>
                </a:lnTo>
                <a:lnTo>
                  <a:pt x="376723" y="0"/>
                </a:lnTo>
                <a:lnTo>
                  <a:pt x="391641" y="0"/>
                </a:lnTo>
                <a:lnTo>
                  <a:pt x="436790" y="0"/>
                </a:lnTo>
                <a:lnTo>
                  <a:pt x="445206" y="0"/>
                </a:lnTo>
                <a:lnTo>
                  <a:pt x="455517" y="0"/>
                </a:lnTo>
                <a:lnTo>
                  <a:pt x="500666" y="0"/>
                </a:lnTo>
                <a:lnTo>
                  <a:pt x="515584" y="0"/>
                </a:lnTo>
                <a:lnTo>
                  <a:pt x="524001" y="0"/>
                </a:lnTo>
                <a:lnTo>
                  <a:pt x="569150" y="0"/>
                </a:lnTo>
                <a:lnTo>
                  <a:pt x="579460" y="0"/>
                </a:lnTo>
                <a:lnTo>
                  <a:pt x="604040" y="0"/>
                </a:lnTo>
                <a:lnTo>
                  <a:pt x="647944" y="0"/>
                </a:lnTo>
                <a:lnTo>
                  <a:pt x="667916" y="0"/>
                </a:lnTo>
                <a:lnTo>
                  <a:pt x="682835" y="0"/>
                </a:lnTo>
                <a:lnTo>
                  <a:pt x="736400" y="0"/>
                </a:lnTo>
                <a:lnTo>
                  <a:pt x="746711" y="0"/>
                </a:lnTo>
                <a:lnTo>
                  <a:pt x="780924" y="0"/>
                </a:lnTo>
                <a:lnTo>
                  <a:pt x="815195" y="0"/>
                </a:lnTo>
                <a:lnTo>
                  <a:pt x="844800" y="0"/>
                </a:lnTo>
                <a:lnTo>
                  <a:pt x="859719" y="0"/>
                </a:lnTo>
                <a:lnTo>
                  <a:pt x="913284" y="0"/>
                </a:lnTo>
                <a:lnTo>
                  <a:pt x="923595" y="0"/>
                </a:lnTo>
                <a:lnTo>
                  <a:pt x="948174" y="0"/>
                </a:lnTo>
                <a:lnTo>
                  <a:pt x="992079" y="0"/>
                </a:lnTo>
                <a:lnTo>
                  <a:pt x="1012050" y="0"/>
                </a:lnTo>
                <a:lnTo>
                  <a:pt x="1026969" y="0"/>
                </a:lnTo>
                <a:lnTo>
                  <a:pt x="1042662" y="0"/>
                </a:lnTo>
                <a:lnTo>
                  <a:pt x="1072118" y="0"/>
                </a:lnTo>
                <a:lnTo>
                  <a:pt x="1080534" y="0"/>
                </a:lnTo>
                <a:lnTo>
                  <a:pt x="1090845" y="0"/>
                </a:lnTo>
                <a:lnTo>
                  <a:pt x="1106538" y="0"/>
                </a:lnTo>
                <a:lnTo>
                  <a:pt x="1121457" y="0"/>
                </a:lnTo>
                <a:lnTo>
                  <a:pt x="1135994" y="0"/>
                </a:lnTo>
                <a:lnTo>
                  <a:pt x="1150912" y="0"/>
                </a:lnTo>
                <a:lnTo>
                  <a:pt x="1159329" y="0"/>
                </a:lnTo>
                <a:lnTo>
                  <a:pt x="1175022" y="0"/>
                </a:lnTo>
                <a:lnTo>
                  <a:pt x="1185333" y="0"/>
                </a:lnTo>
                <a:lnTo>
                  <a:pt x="1204478" y="0"/>
                </a:lnTo>
                <a:lnTo>
                  <a:pt x="1209912" y="0"/>
                </a:lnTo>
                <a:lnTo>
                  <a:pt x="1214789" y="0"/>
                </a:lnTo>
                <a:lnTo>
                  <a:pt x="1239368" y="0"/>
                </a:lnTo>
                <a:lnTo>
                  <a:pt x="1253817" y="0"/>
                </a:lnTo>
                <a:lnTo>
                  <a:pt x="1273788" y="0"/>
                </a:lnTo>
                <a:lnTo>
                  <a:pt x="1283272" y="0"/>
                </a:lnTo>
                <a:lnTo>
                  <a:pt x="1288707" y="0"/>
                </a:lnTo>
                <a:lnTo>
                  <a:pt x="1303244" y="0"/>
                </a:lnTo>
                <a:lnTo>
                  <a:pt x="1318163" y="0"/>
                </a:lnTo>
                <a:lnTo>
                  <a:pt x="1333856" y="0"/>
                </a:lnTo>
                <a:lnTo>
                  <a:pt x="1342272" y="0"/>
                </a:lnTo>
                <a:lnTo>
                  <a:pt x="1352583" y="0"/>
                </a:lnTo>
                <a:lnTo>
                  <a:pt x="1371728" y="0"/>
                </a:lnTo>
                <a:lnTo>
                  <a:pt x="1382039" y="0"/>
                </a:lnTo>
                <a:lnTo>
                  <a:pt x="1397732" y="0"/>
                </a:lnTo>
                <a:lnTo>
                  <a:pt x="1412650" y="0"/>
                </a:lnTo>
                <a:lnTo>
                  <a:pt x="1421067" y="0"/>
                </a:lnTo>
                <a:lnTo>
                  <a:pt x="1450523" y="0"/>
                </a:lnTo>
                <a:lnTo>
                  <a:pt x="1466215" y="0"/>
                </a:lnTo>
                <a:lnTo>
                  <a:pt x="1476526" y="0"/>
                </a:lnTo>
                <a:lnTo>
                  <a:pt x="1501106" y="0"/>
                </a:lnTo>
                <a:lnTo>
                  <a:pt x="1545010" y="0"/>
                </a:lnTo>
                <a:lnTo>
                  <a:pt x="1564982" y="0"/>
                </a:lnTo>
                <a:lnTo>
                  <a:pt x="1579901" y="0"/>
                </a:lnTo>
                <a:lnTo>
                  <a:pt x="1633466" y="0"/>
                </a:lnTo>
                <a:lnTo>
                  <a:pt x="1643777" y="0"/>
                </a:lnTo>
                <a:lnTo>
                  <a:pt x="1677990" y="0"/>
                </a:lnTo>
                <a:lnTo>
                  <a:pt x="1712261" y="0"/>
                </a:lnTo>
                <a:lnTo>
                  <a:pt x="1741866" y="0"/>
                </a:lnTo>
                <a:lnTo>
                  <a:pt x="1756785" y="0"/>
                </a:lnTo>
                <a:lnTo>
                  <a:pt x="1810350" y="0"/>
                </a:lnTo>
                <a:lnTo>
                  <a:pt x="1820661" y="0"/>
                </a:lnTo>
                <a:lnTo>
                  <a:pt x="1845240" y="0"/>
                </a:lnTo>
                <a:lnTo>
                  <a:pt x="1889145" y="0"/>
                </a:lnTo>
                <a:lnTo>
                  <a:pt x="1909116" y="0"/>
                </a:lnTo>
                <a:lnTo>
                  <a:pt x="1924035" y="0"/>
                </a:lnTo>
                <a:lnTo>
                  <a:pt x="1969183" y="0"/>
                </a:lnTo>
                <a:lnTo>
                  <a:pt x="1977600" y="0"/>
                </a:lnTo>
                <a:lnTo>
                  <a:pt x="1987911" y="0"/>
                </a:lnTo>
                <a:lnTo>
                  <a:pt x="2033059" y="0"/>
                </a:lnTo>
                <a:lnTo>
                  <a:pt x="2047978" y="0"/>
                </a:lnTo>
                <a:lnTo>
                  <a:pt x="2056395" y="0"/>
                </a:lnTo>
                <a:lnTo>
                  <a:pt x="2078052" y="0"/>
                </a:lnTo>
                <a:lnTo>
                  <a:pt x="2101544" y="0"/>
                </a:lnTo>
                <a:lnTo>
                  <a:pt x="2111854" y="0"/>
                </a:lnTo>
                <a:lnTo>
                  <a:pt x="2136434" y="0"/>
                </a:lnTo>
                <a:lnTo>
                  <a:pt x="2141928" y="0"/>
                </a:lnTo>
                <a:lnTo>
                  <a:pt x="2156847" y="0"/>
                </a:lnTo>
                <a:lnTo>
                  <a:pt x="2180338" y="0"/>
                </a:lnTo>
                <a:lnTo>
                  <a:pt x="2200310" y="0"/>
                </a:lnTo>
                <a:lnTo>
                  <a:pt x="2210412" y="0"/>
                </a:lnTo>
                <a:lnTo>
                  <a:pt x="2215228" y="0"/>
                </a:lnTo>
                <a:lnTo>
                  <a:pt x="2220723" y="0"/>
                </a:lnTo>
                <a:lnTo>
                  <a:pt x="2245302" y="0"/>
                </a:lnTo>
                <a:lnTo>
                  <a:pt x="2268794" y="0"/>
                </a:lnTo>
                <a:lnTo>
                  <a:pt x="2279104" y="0"/>
                </a:lnTo>
                <a:lnTo>
                  <a:pt x="2289207" y="0"/>
                </a:lnTo>
                <a:lnTo>
                  <a:pt x="2309179" y="0"/>
                </a:lnTo>
                <a:lnTo>
                  <a:pt x="2324097" y="0"/>
                </a:lnTo>
                <a:lnTo>
                  <a:pt x="2347589" y="0"/>
                </a:lnTo>
                <a:lnTo>
                  <a:pt x="2369246" y="0"/>
                </a:lnTo>
                <a:lnTo>
                  <a:pt x="2377662" y="0"/>
                </a:lnTo>
                <a:lnTo>
                  <a:pt x="2387973" y="0"/>
                </a:lnTo>
                <a:lnTo>
                  <a:pt x="2433122" y="0"/>
                </a:lnTo>
                <a:lnTo>
                  <a:pt x="2448040" y="0"/>
                </a:lnTo>
                <a:lnTo>
                  <a:pt x="2456457" y="0"/>
                </a:lnTo>
                <a:lnTo>
                  <a:pt x="2501605" y="0"/>
                </a:lnTo>
                <a:lnTo>
                  <a:pt x="2511917" y="0"/>
                </a:lnTo>
                <a:lnTo>
                  <a:pt x="2536496" y="0"/>
                </a:lnTo>
                <a:lnTo>
                  <a:pt x="2580400" y="0"/>
                </a:lnTo>
                <a:lnTo>
                  <a:pt x="2600372" y="0"/>
                </a:lnTo>
                <a:lnTo>
                  <a:pt x="2615291" y="0"/>
                </a:lnTo>
                <a:lnTo>
                  <a:pt x="2668856" y="0"/>
                </a:lnTo>
                <a:lnTo>
                  <a:pt x="2679167" y="0"/>
                </a:lnTo>
                <a:lnTo>
                  <a:pt x="2713380" y="0"/>
                </a:lnTo>
                <a:lnTo>
                  <a:pt x="2747650" y="0"/>
                </a:lnTo>
                <a:lnTo>
                  <a:pt x="2777256" y="0"/>
                </a:lnTo>
                <a:lnTo>
                  <a:pt x="2792175" y="0"/>
                </a:lnTo>
                <a:lnTo>
                  <a:pt x="2845740" y="0"/>
                </a:lnTo>
                <a:lnTo>
                  <a:pt x="2856051" y="0"/>
                </a:lnTo>
                <a:lnTo>
                  <a:pt x="2858976" y="0"/>
                </a:lnTo>
                <a:lnTo>
                  <a:pt x="2880630" y="0"/>
                </a:lnTo>
                <a:lnTo>
                  <a:pt x="2922852" y="0"/>
                </a:lnTo>
                <a:lnTo>
                  <a:pt x="2924535" y="0"/>
                </a:lnTo>
                <a:lnTo>
                  <a:pt x="2937771" y="0"/>
                </a:lnTo>
                <a:lnTo>
                  <a:pt x="2944506" y="0"/>
                </a:lnTo>
                <a:lnTo>
                  <a:pt x="2959425" y="0"/>
                </a:lnTo>
                <a:lnTo>
                  <a:pt x="2975118" y="0"/>
                </a:lnTo>
                <a:lnTo>
                  <a:pt x="2991336" y="0"/>
                </a:lnTo>
                <a:lnTo>
                  <a:pt x="3001647" y="0"/>
                </a:lnTo>
                <a:lnTo>
                  <a:pt x="3004574" y="0"/>
                </a:lnTo>
                <a:lnTo>
                  <a:pt x="3012990" y="0"/>
                </a:lnTo>
                <a:lnTo>
                  <a:pt x="3023301" y="0"/>
                </a:lnTo>
                <a:lnTo>
                  <a:pt x="3026226" y="0"/>
                </a:lnTo>
                <a:lnTo>
                  <a:pt x="3038994" y="0"/>
                </a:lnTo>
                <a:lnTo>
                  <a:pt x="3053913" y="0"/>
                </a:lnTo>
                <a:lnTo>
                  <a:pt x="3068450" y="0"/>
                </a:lnTo>
                <a:lnTo>
                  <a:pt x="3070131" y="0"/>
                </a:lnTo>
                <a:lnTo>
                  <a:pt x="3083368" y="0"/>
                </a:lnTo>
                <a:lnTo>
                  <a:pt x="3090102" y="0"/>
                </a:lnTo>
                <a:lnTo>
                  <a:pt x="3091785" y="0"/>
                </a:lnTo>
                <a:lnTo>
                  <a:pt x="3105021" y="0"/>
                </a:lnTo>
                <a:lnTo>
                  <a:pt x="3107478" y="0"/>
                </a:lnTo>
                <a:lnTo>
                  <a:pt x="3117789" y="0"/>
                </a:lnTo>
                <a:lnTo>
                  <a:pt x="3136934" y="0"/>
                </a:lnTo>
                <a:lnTo>
                  <a:pt x="3142368" y="0"/>
                </a:lnTo>
                <a:lnTo>
                  <a:pt x="3147244" y="0"/>
                </a:lnTo>
                <a:lnTo>
                  <a:pt x="3150170" y="0"/>
                </a:lnTo>
                <a:lnTo>
                  <a:pt x="3158586" y="0"/>
                </a:lnTo>
                <a:lnTo>
                  <a:pt x="3168897" y="0"/>
                </a:lnTo>
                <a:lnTo>
                  <a:pt x="3171824" y="0"/>
                </a:lnTo>
                <a:lnTo>
                  <a:pt x="3186273" y="0"/>
                </a:lnTo>
                <a:lnTo>
                  <a:pt x="3206244" y="0"/>
                </a:lnTo>
                <a:lnTo>
                  <a:pt x="3214046" y="0"/>
                </a:lnTo>
                <a:lnTo>
                  <a:pt x="3215728" y="0"/>
                </a:lnTo>
                <a:lnTo>
                  <a:pt x="3221163" y="0"/>
                </a:lnTo>
                <a:lnTo>
                  <a:pt x="3228964" y="0"/>
                </a:lnTo>
                <a:lnTo>
                  <a:pt x="3235700" y="0"/>
                </a:lnTo>
                <a:lnTo>
                  <a:pt x="3237381" y="0"/>
                </a:lnTo>
                <a:lnTo>
                  <a:pt x="3250618" y="0"/>
                </a:lnTo>
                <a:lnTo>
                  <a:pt x="3266311" y="0"/>
                </a:lnTo>
                <a:lnTo>
                  <a:pt x="3274728" y="0"/>
                </a:lnTo>
                <a:lnTo>
                  <a:pt x="3282529" y="0"/>
                </a:lnTo>
                <a:lnTo>
                  <a:pt x="3285039" y="0"/>
                </a:lnTo>
                <a:lnTo>
                  <a:pt x="3292840" y="0"/>
                </a:lnTo>
                <a:lnTo>
                  <a:pt x="3304184" y="0"/>
                </a:lnTo>
                <a:lnTo>
                  <a:pt x="3314495" y="0"/>
                </a:lnTo>
                <a:lnTo>
                  <a:pt x="3317420" y="0"/>
                </a:lnTo>
                <a:lnTo>
                  <a:pt x="3330188" y="0"/>
                </a:lnTo>
                <a:lnTo>
                  <a:pt x="3345106" y="0"/>
                </a:lnTo>
                <a:lnTo>
                  <a:pt x="3353523" y="0"/>
                </a:lnTo>
                <a:lnTo>
                  <a:pt x="3361324" y="0"/>
                </a:lnTo>
                <a:lnTo>
                  <a:pt x="3381296" y="0"/>
                </a:lnTo>
                <a:lnTo>
                  <a:pt x="3382978" y="0"/>
                </a:lnTo>
                <a:lnTo>
                  <a:pt x="3396214" y="0"/>
                </a:lnTo>
                <a:lnTo>
                  <a:pt x="3398671" y="0"/>
                </a:lnTo>
                <a:lnTo>
                  <a:pt x="3408982" y="0"/>
                </a:lnTo>
                <a:lnTo>
                  <a:pt x="3433561" y="0"/>
                </a:lnTo>
                <a:lnTo>
                  <a:pt x="3449780" y="0"/>
                </a:lnTo>
                <a:lnTo>
                  <a:pt x="3460090" y="0"/>
                </a:lnTo>
                <a:lnTo>
                  <a:pt x="3477466" y="0"/>
                </a:lnTo>
                <a:lnTo>
                  <a:pt x="3494304" y="0"/>
                </a:lnTo>
                <a:lnTo>
                  <a:pt x="3497437" y="0"/>
                </a:lnTo>
                <a:lnTo>
                  <a:pt x="3512356" y="0"/>
                </a:lnTo>
                <a:lnTo>
                  <a:pt x="3528574" y="0"/>
                </a:lnTo>
                <a:lnTo>
                  <a:pt x="3558180" y="0"/>
                </a:lnTo>
                <a:lnTo>
                  <a:pt x="3565921" y="0"/>
                </a:lnTo>
                <a:lnTo>
                  <a:pt x="3573099" y="0"/>
                </a:lnTo>
                <a:lnTo>
                  <a:pt x="3576232" y="0"/>
                </a:lnTo>
                <a:lnTo>
                  <a:pt x="3610446" y="0"/>
                </a:lnTo>
                <a:lnTo>
                  <a:pt x="3626664" y="0"/>
                </a:lnTo>
                <a:lnTo>
                  <a:pt x="3636975" y="0"/>
                </a:lnTo>
                <a:lnTo>
                  <a:pt x="3644716" y="0"/>
                </a:lnTo>
                <a:lnTo>
                  <a:pt x="3661554" y="0"/>
                </a:lnTo>
                <a:lnTo>
                  <a:pt x="3674322" y="0"/>
                </a:lnTo>
                <a:lnTo>
                  <a:pt x="3689241" y="0"/>
                </a:lnTo>
                <a:lnTo>
                  <a:pt x="3705459" y="0"/>
                </a:lnTo>
                <a:lnTo>
                  <a:pt x="3725430" y="0"/>
                </a:lnTo>
                <a:lnTo>
                  <a:pt x="3740349" y="0"/>
                </a:lnTo>
                <a:lnTo>
                  <a:pt x="3742806" y="0"/>
                </a:lnTo>
                <a:lnTo>
                  <a:pt x="3753117" y="0"/>
                </a:lnTo>
                <a:lnTo>
                  <a:pt x="3756042" y="0"/>
                </a:lnTo>
                <a:lnTo>
                  <a:pt x="3777696" y="0"/>
                </a:lnTo>
                <a:lnTo>
                  <a:pt x="3785497" y="0"/>
                </a:lnTo>
                <a:lnTo>
                  <a:pt x="3793914" y="0"/>
                </a:lnTo>
                <a:lnTo>
                  <a:pt x="3804225" y="0"/>
                </a:lnTo>
                <a:lnTo>
                  <a:pt x="3819918" y="0"/>
                </a:lnTo>
                <a:lnTo>
                  <a:pt x="3821601" y="0"/>
                </a:lnTo>
                <a:lnTo>
                  <a:pt x="3834837" y="0"/>
                </a:lnTo>
                <a:lnTo>
                  <a:pt x="3841572" y="0"/>
                </a:lnTo>
                <a:lnTo>
                  <a:pt x="3849373" y="0"/>
                </a:lnTo>
                <a:lnTo>
                  <a:pt x="3856491" y="0"/>
                </a:lnTo>
                <a:lnTo>
                  <a:pt x="3864292" y="0"/>
                </a:lnTo>
                <a:lnTo>
                  <a:pt x="3872709" y="0"/>
                </a:lnTo>
                <a:lnTo>
                  <a:pt x="3888402" y="0"/>
                </a:lnTo>
                <a:lnTo>
                  <a:pt x="3888921" y="0"/>
                </a:lnTo>
                <a:lnTo>
                  <a:pt x="3743325" y="582384"/>
                </a:lnTo>
                <a:lnTo>
                  <a:pt x="3742806" y="582384"/>
                </a:lnTo>
                <a:lnTo>
                  <a:pt x="3727113" y="582384"/>
                </a:lnTo>
                <a:lnTo>
                  <a:pt x="3718696" y="582384"/>
                </a:lnTo>
                <a:lnTo>
                  <a:pt x="3710895" y="582384"/>
                </a:lnTo>
                <a:lnTo>
                  <a:pt x="3703777" y="582384"/>
                </a:lnTo>
                <a:lnTo>
                  <a:pt x="3695976" y="582384"/>
                </a:lnTo>
                <a:lnTo>
                  <a:pt x="3689241" y="582384"/>
                </a:lnTo>
                <a:lnTo>
                  <a:pt x="3676005" y="582384"/>
                </a:lnTo>
                <a:lnTo>
                  <a:pt x="3674322" y="582384"/>
                </a:lnTo>
                <a:lnTo>
                  <a:pt x="3658629" y="582384"/>
                </a:lnTo>
                <a:lnTo>
                  <a:pt x="3648318" y="582384"/>
                </a:lnTo>
                <a:lnTo>
                  <a:pt x="3639901" y="582384"/>
                </a:lnTo>
                <a:lnTo>
                  <a:pt x="3632100" y="582384"/>
                </a:lnTo>
                <a:lnTo>
                  <a:pt x="3610446" y="582384"/>
                </a:lnTo>
                <a:lnTo>
                  <a:pt x="3607521" y="582384"/>
                </a:lnTo>
                <a:lnTo>
                  <a:pt x="3597210" y="582384"/>
                </a:lnTo>
                <a:lnTo>
                  <a:pt x="3594753" y="582384"/>
                </a:lnTo>
                <a:lnTo>
                  <a:pt x="3579834" y="582384"/>
                </a:lnTo>
                <a:lnTo>
                  <a:pt x="3559863" y="582384"/>
                </a:lnTo>
                <a:lnTo>
                  <a:pt x="3543645" y="582384"/>
                </a:lnTo>
                <a:lnTo>
                  <a:pt x="3528726" y="582384"/>
                </a:lnTo>
                <a:lnTo>
                  <a:pt x="3515958" y="582384"/>
                </a:lnTo>
                <a:lnTo>
                  <a:pt x="3499120" y="582384"/>
                </a:lnTo>
                <a:lnTo>
                  <a:pt x="3491379" y="582384"/>
                </a:lnTo>
                <a:lnTo>
                  <a:pt x="3481068" y="582384"/>
                </a:lnTo>
                <a:lnTo>
                  <a:pt x="3464850" y="582384"/>
                </a:lnTo>
                <a:lnTo>
                  <a:pt x="3430636" y="582384"/>
                </a:lnTo>
                <a:lnTo>
                  <a:pt x="3427503" y="582384"/>
                </a:lnTo>
                <a:lnTo>
                  <a:pt x="3420325" y="582384"/>
                </a:lnTo>
                <a:lnTo>
                  <a:pt x="3412584" y="582384"/>
                </a:lnTo>
                <a:lnTo>
                  <a:pt x="3382978" y="582384"/>
                </a:lnTo>
                <a:lnTo>
                  <a:pt x="3366760" y="582384"/>
                </a:lnTo>
                <a:lnTo>
                  <a:pt x="3351842" y="582384"/>
                </a:lnTo>
                <a:lnTo>
                  <a:pt x="3348708" y="582384"/>
                </a:lnTo>
                <a:lnTo>
                  <a:pt x="3331870" y="582384"/>
                </a:lnTo>
                <a:lnTo>
                  <a:pt x="3314495" y="582384"/>
                </a:lnTo>
                <a:lnTo>
                  <a:pt x="3304184" y="582384"/>
                </a:lnTo>
                <a:lnTo>
                  <a:pt x="3287966" y="582384"/>
                </a:lnTo>
                <a:lnTo>
                  <a:pt x="3263386" y="582384"/>
                </a:lnTo>
                <a:lnTo>
                  <a:pt x="3253075" y="582384"/>
                </a:lnTo>
                <a:lnTo>
                  <a:pt x="3250618" y="582384"/>
                </a:lnTo>
                <a:lnTo>
                  <a:pt x="3237383" y="582384"/>
                </a:lnTo>
                <a:lnTo>
                  <a:pt x="3235700" y="582384"/>
                </a:lnTo>
                <a:lnTo>
                  <a:pt x="3215728" y="582384"/>
                </a:lnTo>
                <a:lnTo>
                  <a:pt x="3207927" y="582384"/>
                </a:lnTo>
                <a:lnTo>
                  <a:pt x="3199510" y="582384"/>
                </a:lnTo>
                <a:lnTo>
                  <a:pt x="3184592" y="582384"/>
                </a:lnTo>
                <a:lnTo>
                  <a:pt x="3171824" y="582384"/>
                </a:lnTo>
                <a:lnTo>
                  <a:pt x="3168898" y="582384"/>
                </a:lnTo>
                <a:lnTo>
                  <a:pt x="3158588" y="582384"/>
                </a:lnTo>
                <a:lnTo>
                  <a:pt x="3147244" y="582384"/>
                </a:lnTo>
                <a:lnTo>
                  <a:pt x="3139443" y="582384"/>
                </a:lnTo>
                <a:lnTo>
                  <a:pt x="3136934" y="582384"/>
                </a:lnTo>
                <a:lnTo>
                  <a:pt x="3129132" y="582384"/>
                </a:lnTo>
                <a:lnTo>
                  <a:pt x="3120716" y="582384"/>
                </a:lnTo>
                <a:lnTo>
                  <a:pt x="3105023" y="582384"/>
                </a:lnTo>
                <a:lnTo>
                  <a:pt x="3091785" y="582384"/>
                </a:lnTo>
                <a:lnTo>
                  <a:pt x="3090104" y="582384"/>
                </a:lnTo>
                <a:lnTo>
                  <a:pt x="3083368" y="582384"/>
                </a:lnTo>
                <a:lnTo>
                  <a:pt x="3075567" y="582384"/>
                </a:lnTo>
                <a:lnTo>
                  <a:pt x="3070132" y="582384"/>
                </a:lnTo>
                <a:lnTo>
                  <a:pt x="3068450" y="582384"/>
                </a:lnTo>
                <a:lnTo>
                  <a:pt x="3060648" y="582384"/>
                </a:lnTo>
                <a:lnTo>
                  <a:pt x="3040677" y="582384"/>
                </a:lnTo>
                <a:lnTo>
                  <a:pt x="3026228" y="582384"/>
                </a:lnTo>
                <a:lnTo>
                  <a:pt x="3023301" y="582384"/>
                </a:lnTo>
                <a:lnTo>
                  <a:pt x="3012990" y="582384"/>
                </a:lnTo>
                <a:lnTo>
                  <a:pt x="3004574" y="582384"/>
                </a:lnTo>
                <a:lnTo>
                  <a:pt x="3001648" y="582384"/>
                </a:lnTo>
                <a:lnTo>
                  <a:pt x="2996772" y="582384"/>
                </a:lnTo>
                <a:lnTo>
                  <a:pt x="2991338" y="582384"/>
                </a:lnTo>
                <a:lnTo>
                  <a:pt x="2972193" y="582384"/>
                </a:lnTo>
                <a:lnTo>
                  <a:pt x="2961882" y="582384"/>
                </a:lnTo>
                <a:lnTo>
                  <a:pt x="2959425" y="582384"/>
                </a:lnTo>
                <a:lnTo>
                  <a:pt x="2946189" y="582384"/>
                </a:lnTo>
                <a:lnTo>
                  <a:pt x="2944506" y="582384"/>
                </a:lnTo>
                <a:lnTo>
                  <a:pt x="2937772" y="582384"/>
                </a:lnTo>
                <a:lnTo>
                  <a:pt x="2924535" y="582384"/>
                </a:lnTo>
                <a:lnTo>
                  <a:pt x="2922853" y="582384"/>
                </a:lnTo>
                <a:lnTo>
                  <a:pt x="2908317" y="582384"/>
                </a:lnTo>
                <a:lnTo>
                  <a:pt x="2893398" y="582384"/>
                </a:lnTo>
                <a:lnTo>
                  <a:pt x="2880630" y="582384"/>
                </a:lnTo>
                <a:lnTo>
                  <a:pt x="2877705" y="582384"/>
                </a:lnTo>
                <a:lnTo>
                  <a:pt x="2867394" y="582384"/>
                </a:lnTo>
                <a:lnTo>
                  <a:pt x="2858977" y="582384"/>
                </a:lnTo>
                <a:lnTo>
                  <a:pt x="2856051" y="582384"/>
                </a:lnTo>
                <a:lnTo>
                  <a:pt x="2845740" y="582384"/>
                </a:lnTo>
                <a:lnTo>
                  <a:pt x="2829522" y="582384"/>
                </a:lnTo>
                <a:lnTo>
                  <a:pt x="2813829" y="582384"/>
                </a:lnTo>
                <a:lnTo>
                  <a:pt x="2798910" y="582384"/>
                </a:lnTo>
                <a:lnTo>
                  <a:pt x="2792175" y="582384"/>
                </a:lnTo>
                <a:lnTo>
                  <a:pt x="2778939" y="582384"/>
                </a:lnTo>
                <a:lnTo>
                  <a:pt x="2777256" y="582384"/>
                </a:lnTo>
                <a:lnTo>
                  <a:pt x="2735034" y="582384"/>
                </a:lnTo>
                <a:lnTo>
                  <a:pt x="2713380" y="582384"/>
                </a:lnTo>
                <a:lnTo>
                  <a:pt x="2710455" y="582384"/>
                </a:lnTo>
                <a:lnTo>
                  <a:pt x="2700144" y="582384"/>
                </a:lnTo>
                <a:lnTo>
                  <a:pt x="2646579" y="582384"/>
                </a:lnTo>
                <a:lnTo>
                  <a:pt x="2631660" y="582384"/>
                </a:lnTo>
                <a:lnTo>
                  <a:pt x="2602055" y="582384"/>
                </a:lnTo>
                <a:lnTo>
                  <a:pt x="2567784" y="582384"/>
                </a:lnTo>
                <a:lnTo>
                  <a:pt x="2533571" y="582384"/>
                </a:lnTo>
                <a:lnTo>
                  <a:pt x="2523260" y="582384"/>
                </a:lnTo>
                <a:lnTo>
                  <a:pt x="2469695" y="582384"/>
                </a:lnTo>
                <a:lnTo>
                  <a:pt x="2454776" y="582384"/>
                </a:lnTo>
                <a:lnTo>
                  <a:pt x="2434804" y="582384"/>
                </a:lnTo>
                <a:lnTo>
                  <a:pt x="2390900" y="582384"/>
                </a:lnTo>
                <a:lnTo>
                  <a:pt x="2366320" y="582384"/>
                </a:lnTo>
                <a:lnTo>
                  <a:pt x="2356010" y="582384"/>
                </a:lnTo>
                <a:lnTo>
                  <a:pt x="2310861" y="582384"/>
                </a:lnTo>
                <a:lnTo>
                  <a:pt x="2302444" y="582384"/>
                </a:lnTo>
                <a:lnTo>
                  <a:pt x="2287526" y="582384"/>
                </a:lnTo>
                <a:lnTo>
                  <a:pt x="2242377" y="582384"/>
                </a:lnTo>
                <a:lnTo>
                  <a:pt x="2232066" y="582384"/>
                </a:lnTo>
                <a:lnTo>
                  <a:pt x="2223650" y="582384"/>
                </a:lnTo>
                <a:lnTo>
                  <a:pt x="2201992" y="582384"/>
                </a:lnTo>
                <a:lnTo>
                  <a:pt x="2178501" y="582384"/>
                </a:lnTo>
                <a:lnTo>
                  <a:pt x="2163583" y="582384"/>
                </a:lnTo>
                <a:lnTo>
                  <a:pt x="2143611" y="582384"/>
                </a:lnTo>
                <a:lnTo>
                  <a:pt x="2133509" y="582384"/>
                </a:lnTo>
                <a:lnTo>
                  <a:pt x="2123198" y="582384"/>
                </a:lnTo>
                <a:lnTo>
                  <a:pt x="2099706" y="582384"/>
                </a:lnTo>
                <a:lnTo>
                  <a:pt x="2075127" y="582384"/>
                </a:lnTo>
                <a:lnTo>
                  <a:pt x="2069633" y="582384"/>
                </a:lnTo>
                <a:lnTo>
                  <a:pt x="2064816" y="582384"/>
                </a:lnTo>
                <a:lnTo>
                  <a:pt x="2054714" y="582384"/>
                </a:lnTo>
                <a:lnTo>
                  <a:pt x="2034742" y="582384"/>
                </a:lnTo>
                <a:lnTo>
                  <a:pt x="2011251" y="582384"/>
                </a:lnTo>
                <a:lnTo>
                  <a:pt x="1996332" y="582384"/>
                </a:lnTo>
                <a:lnTo>
                  <a:pt x="1990838" y="582384"/>
                </a:lnTo>
                <a:lnTo>
                  <a:pt x="1966258" y="582384"/>
                </a:lnTo>
                <a:lnTo>
                  <a:pt x="1955948" y="582384"/>
                </a:lnTo>
                <a:lnTo>
                  <a:pt x="1932456" y="582384"/>
                </a:lnTo>
                <a:lnTo>
                  <a:pt x="1910799" y="582384"/>
                </a:lnTo>
                <a:lnTo>
                  <a:pt x="1902382" y="582384"/>
                </a:lnTo>
                <a:lnTo>
                  <a:pt x="1887464" y="582384"/>
                </a:lnTo>
                <a:lnTo>
                  <a:pt x="1842315" y="582384"/>
                </a:lnTo>
                <a:lnTo>
                  <a:pt x="1832004" y="582384"/>
                </a:lnTo>
                <a:lnTo>
                  <a:pt x="1823588" y="582384"/>
                </a:lnTo>
                <a:lnTo>
                  <a:pt x="1778439" y="582384"/>
                </a:lnTo>
                <a:lnTo>
                  <a:pt x="1763520" y="582384"/>
                </a:lnTo>
                <a:lnTo>
                  <a:pt x="1743549" y="582384"/>
                </a:lnTo>
                <a:lnTo>
                  <a:pt x="1699644" y="582384"/>
                </a:lnTo>
                <a:lnTo>
                  <a:pt x="1675065" y="582384"/>
                </a:lnTo>
                <a:lnTo>
                  <a:pt x="1664754" y="582384"/>
                </a:lnTo>
                <a:lnTo>
                  <a:pt x="1611189" y="582384"/>
                </a:lnTo>
                <a:lnTo>
                  <a:pt x="1596270" y="582384"/>
                </a:lnTo>
                <a:lnTo>
                  <a:pt x="1566665" y="582384"/>
                </a:lnTo>
                <a:lnTo>
                  <a:pt x="1532394" y="582384"/>
                </a:lnTo>
                <a:lnTo>
                  <a:pt x="1498181" y="582384"/>
                </a:lnTo>
                <a:lnTo>
                  <a:pt x="1487870" y="582384"/>
                </a:lnTo>
                <a:lnTo>
                  <a:pt x="1434304" y="582384"/>
                </a:lnTo>
                <a:lnTo>
                  <a:pt x="1419386" y="582384"/>
                </a:lnTo>
                <a:lnTo>
                  <a:pt x="1399414" y="582384"/>
                </a:lnTo>
                <a:lnTo>
                  <a:pt x="1355510" y="582384"/>
                </a:lnTo>
                <a:lnTo>
                  <a:pt x="1330930" y="582384"/>
                </a:lnTo>
                <a:lnTo>
                  <a:pt x="1320620" y="582384"/>
                </a:lnTo>
                <a:lnTo>
                  <a:pt x="1304927" y="582384"/>
                </a:lnTo>
                <a:lnTo>
                  <a:pt x="1275471" y="582384"/>
                </a:lnTo>
                <a:lnTo>
                  <a:pt x="1267054" y="582384"/>
                </a:lnTo>
                <a:lnTo>
                  <a:pt x="1252135" y="582384"/>
                </a:lnTo>
                <a:lnTo>
                  <a:pt x="1236443" y="582384"/>
                </a:lnTo>
                <a:lnTo>
                  <a:pt x="1226132" y="582384"/>
                </a:lnTo>
                <a:lnTo>
                  <a:pt x="1206987" y="582384"/>
                </a:lnTo>
                <a:lnTo>
                  <a:pt x="1196676" y="582384"/>
                </a:lnTo>
                <a:lnTo>
                  <a:pt x="1188259" y="582384"/>
                </a:lnTo>
                <a:lnTo>
                  <a:pt x="1172567" y="582384"/>
                </a:lnTo>
                <a:lnTo>
                  <a:pt x="1157648" y="582384"/>
                </a:lnTo>
                <a:lnTo>
                  <a:pt x="1143111" y="582384"/>
                </a:lnTo>
                <a:lnTo>
                  <a:pt x="1137676" y="582384"/>
                </a:lnTo>
                <a:lnTo>
                  <a:pt x="1128192" y="582384"/>
                </a:lnTo>
                <a:lnTo>
                  <a:pt x="1108221" y="582384"/>
                </a:lnTo>
                <a:lnTo>
                  <a:pt x="1093772" y="582384"/>
                </a:lnTo>
                <a:lnTo>
                  <a:pt x="1069192" y="582384"/>
                </a:lnTo>
                <a:lnTo>
                  <a:pt x="1064316" y="582384"/>
                </a:lnTo>
                <a:lnTo>
                  <a:pt x="1058882" y="582384"/>
                </a:lnTo>
                <a:lnTo>
                  <a:pt x="1039737" y="582384"/>
                </a:lnTo>
                <a:lnTo>
                  <a:pt x="1029426" y="582384"/>
                </a:lnTo>
                <a:lnTo>
                  <a:pt x="1013733" y="582384"/>
                </a:lnTo>
                <a:lnTo>
                  <a:pt x="1005316" y="582384"/>
                </a:lnTo>
                <a:lnTo>
                  <a:pt x="990398" y="582384"/>
                </a:lnTo>
                <a:lnTo>
                  <a:pt x="975861" y="582384"/>
                </a:lnTo>
                <a:lnTo>
                  <a:pt x="960942" y="582384"/>
                </a:lnTo>
                <a:lnTo>
                  <a:pt x="945249" y="582384"/>
                </a:lnTo>
                <a:lnTo>
                  <a:pt x="934938" y="582384"/>
                </a:lnTo>
                <a:lnTo>
                  <a:pt x="926522" y="582384"/>
                </a:lnTo>
                <a:lnTo>
                  <a:pt x="897066" y="582384"/>
                </a:lnTo>
                <a:lnTo>
                  <a:pt x="881373" y="582384"/>
                </a:lnTo>
                <a:lnTo>
                  <a:pt x="866455" y="582384"/>
                </a:lnTo>
                <a:lnTo>
                  <a:pt x="846483" y="582384"/>
                </a:lnTo>
                <a:lnTo>
                  <a:pt x="802579" y="582384"/>
                </a:lnTo>
                <a:lnTo>
                  <a:pt x="777999" y="582384"/>
                </a:lnTo>
                <a:lnTo>
                  <a:pt x="767688" y="582384"/>
                </a:lnTo>
                <a:lnTo>
                  <a:pt x="714123" y="582384"/>
                </a:lnTo>
                <a:lnTo>
                  <a:pt x="699204" y="582384"/>
                </a:lnTo>
                <a:lnTo>
                  <a:pt x="669599" y="582384"/>
                </a:lnTo>
                <a:lnTo>
                  <a:pt x="635328" y="582384"/>
                </a:lnTo>
                <a:lnTo>
                  <a:pt x="601115" y="582384"/>
                </a:lnTo>
                <a:lnTo>
                  <a:pt x="590804" y="582384"/>
                </a:lnTo>
                <a:lnTo>
                  <a:pt x="537239" y="582384"/>
                </a:lnTo>
                <a:lnTo>
                  <a:pt x="522320" y="582384"/>
                </a:lnTo>
                <a:lnTo>
                  <a:pt x="502348" y="582384"/>
                </a:lnTo>
                <a:lnTo>
                  <a:pt x="458444" y="582384"/>
                </a:lnTo>
                <a:lnTo>
                  <a:pt x="433864" y="582384"/>
                </a:lnTo>
                <a:lnTo>
                  <a:pt x="423554" y="582384"/>
                </a:lnTo>
                <a:lnTo>
                  <a:pt x="378405" y="582384"/>
                </a:lnTo>
                <a:lnTo>
                  <a:pt x="369989" y="582384"/>
                </a:lnTo>
                <a:lnTo>
                  <a:pt x="355070" y="582384"/>
                </a:lnTo>
                <a:lnTo>
                  <a:pt x="309921" y="582384"/>
                </a:lnTo>
                <a:lnTo>
                  <a:pt x="299611" y="582384"/>
                </a:lnTo>
                <a:lnTo>
                  <a:pt x="291194" y="582384"/>
                </a:lnTo>
                <a:lnTo>
                  <a:pt x="246045" y="582384"/>
                </a:lnTo>
                <a:lnTo>
                  <a:pt x="231126" y="582384"/>
                </a:lnTo>
                <a:lnTo>
                  <a:pt x="211155" y="582384"/>
                </a:lnTo>
                <a:lnTo>
                  <a:pt x="167250" y="582384"/>
                </a:lnTo>
                <a:lnTo>
                  <a:pt x="142671" y="582384"/>
                </a:lnTo>
                <a:lnTo>
                  <a:pt x="132360" y="582384"/>
                </a:lnTo>
                <a:lnTo>
                  <a:pt x="78795" y="582384"/>
                </a:lnTo>
                <a:lnTo>
                  <a:pt x="63876" y="582384"/>
                </a:lnTo>
                <a:lnTo>
                  <a:pt x="0" y="582384"/>
                </a:lnTo>
                <a:close/>
              </a:path>
            </a:pathLst>
          </a:custGeom>
          <a:solidFill>
            <a:srgbClr val="78909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預期效益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2"/>
          <p:cNvSpPr/>
          <p:nvPr/>
        </p:nvSpPr>
        <p:spPr>
          <a:xfrm>
            <a:off x="1321560" y="3460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3"/>
          <p:cNvSpPr/>
          <p:nvPr/>
        </p:nvSpPr>
        <p:spPr>
          <a:xfrm>
            <a:off x="1471320" y="3460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4"/>
          <p:cNvSpPr/>
          <p:nvPr/>
        </p:nvSpPr>
        <p:spPr>
          <a:xfrm>
            <a:off x="1621440" y="3460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5"/>
          <p:cNvSpPr/>
          <p:nvPr/>
        </p:nvSpPr>
        <p:spPr>
          <a:xfrm>
            <a:off x="1771200" y="3460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6"/>
          <p:cNvSpPr/>
          <p:nvPr/>
        </p:nvSpPr>
        <p:spPr>
          <a:xfrm>
            <a:off x="1920960" y="3460680"/>
            <a:ext cx="272160" cy="615960"/>
          </a:xfrm>
          <a:custGeom>
            <a:avLst/>
            <a:gdLst/>
            <a:ahLst/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7"/>
          <p:cNvSpPr/>
          <p:nvPr/>
        </p:nvSpPr>
        <p:spPr>
          <a:xfrm>
            <a:off x="807840" y="3460680"/>
            <a:ext cx="636120" cy="615960"/>
          </a:xfrm>
          <a:custGeom>
            <a:avLst/>
            <a:gdLst/>
            <a:ahLst/>
            <a:rect l="l" t="t" r="r" b="b"/>
            <a:pathLst>
              <a:path w="602715" h="669866">
                <a:moveTo>
                  <a:pt x="167467" y="0"/>
                </a:moveTo>
                <a:lnTo>
                  <a:pt x="240938" y="0"/>
                </a:lnTo>
                <a:lnTo>
                  <a:pt x="258098" y="0"/>
                </a:lnTo>
                <a:lnTo>
                  <a:pt x="319710" y="0"/>
                </a:lnTo>
                <a:lnTo>
                  <a:pt x="331569" y="0"/>
                </a:lnTo>
                <a:lnTo>
                  <a:pt x="359841" y="0"/>
                </a:lnTo>
                <a:lnTo>
                  <a:pt x="410341" y="0"/>
                </a:lnTo>
                <a:lnTo>
                  <a:pt x="433312" y="0"/>
                </a:lnTo>
                <a:lnTo>
                  <a:pt x="450472" y="0"/>
                </a:lnTo>
                <a:lnTo>
                  <a:pt x="512084" y="0"/>
                </a:lnTo>
                <a:lnTo>
                  <a:pt x="523943" y="0"/>
                </a:lnTo>
                <a:lnTo>
                  <a:pt x="602715" y="0"/>
                </a:lnTo>
                <a:lnTo>
                  <a:pt x="435248" y="669866"/>
                </a:lnTo>
                <a:lnTo>
                  <a:pt x="356476" y="669866"/>
                </a:lnTo>
                <a:lnTo>
                  <a:pt x="344617" y="669866"/>
                </a:lnTo>
                <a:lnTo>
                  <a:pt x="283005" y="669866"/>
                </a:lnTo>
                <a:lnTo>
                  <a:pt x="265845" y="669866"/>
                </a:lnTo>
                <a:lnTo>
                  <a:pt x="242874" y="669866"/>
                </a:lnTo>
                <a:lnTo>
                  <a:pt x="192374" y="669866"/>
                </a:lnTo>
                <a:lnTo>
                  <a:pt x="164102" y="669866"/>
                </a:lnTo>
                <a:lnTo>
                  <a:pt x="152243" y="669866"/>
                </a:lnTo>
                <a:lnTo>
                  <a:pt x="90631" y="669866"/>
                </a:lnTo>
                <a:lnTo>
                  <a:pt x="73471" y="669866"/>
                </a:lnTo>
                <a:lnTo>
                  <a:pt x="0" y="669866"/>
                </a:lnTo>
                <a:close/>
              </a:path>
            </a:pathLst>
          </a:custGeom>
          <a:solidFill>
            <a:srgbClr val="cecfd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8"/>
          <p:cNvSpPr/>
          <p:nvPr/>
        </p:nvSpPr>
        <p:spPr>
          <a:xfrm>
            <a:off x="925560" y="3460680"/>
            <a:ext cx="4190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3200" spc="-1" strike="noStrike">
                <a:solidFill>
                  <a:srgbClr val="323f4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微软雅黑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233640" y="444960"/>
            <a:ext cx="639000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6446880" y="4662360"/>
            <a:ext cx="410760" cy="393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9595DCC-13D2-4ED6-9090-EDEE2FBD77DE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3613320" y="3498840"/>
            <a:ext cx="291600" cy="672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4"/>
          <p:cNvSpPr/>
          <p:nvPr/>
        </p:nvSpPr>
        <p:spPr>
          <a:xfrm>
            <a:off x="2379600" y="2514600"/>
            <a:ext cx="36968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57240">
              <a:lnSpc>
                <a:spcPct val="100000"/>
              </a:lnSpc>
            </a:pPr>
            <a:r>
              <a:rPr b="1" lang="en-US" sz="3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提案說明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44080" y="1981440"/>
            <a:ext cx="4981680" cy="2073960"/>
          </a:xfrm>
          <a:prstGeom prst="roundRect">
            <a:avLst>
              <a:gd name="adj" fmla="val 3359"/>
            </a:avLst>
          </a:prstGeom>
          <a:solidFill>
            <a:srgbClr val="e7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4273560" y="4220280"/>
            <a:ext cx="2311200" cy="514800"/>
          </a:xfrm>
          <a:prstGeom prst="roundRect">
            <a:avLst>
              <a:gd name="adj" fmla="val 0"/>
            </a:avLst>
          </a:prstGeom>
          <a:solidFill>
            <a:srgbClr val="00a99d"/>
          </a:solidFill>
          <a:ln>
            <a:solidFill>
              <a:srgbClr val="e7e2f8"/>
            </a:solidFill>
            <a:round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marL="85680"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COVID 19 Detector</a:t>
            </a: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模型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6354360" y="4663080"/>
            <a:ext cx="41112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DCA66BC-B9D9-4BEE-8407-A7888EA2EF3A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提案介紹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圖片 8" descr=""/>
          <p:cNvPicPr/>
          <p:nvPr/>
        </p:nvPicPr>
        <p:blipFill>
          <a:blip r:embed="rId1"/>
          <a:srcRect l="1638" t="62632" r="28702" b="2951"/>
          <a:stretch/>
        </p:blipFill>
        <p:spPr>
          <a:xfrm>
            <a:off x="2160360" y="1909800"/>
            <a:ext cx="1088640" cy="959040"/>
          </a:xfrm>
          <a:prstGeom prst="rect">
            <a:avLst/>
          </a:prstGeom>
          <a:ln>
            <a:noFill/>
          </a:ln>
        </p:spPr>
      </p:pic>
      <p:sp>
        <p:nvSpPr>
          <p:cNvPr id="156" name="CustomShape 5"/>
          <p:cNvSpPr/>
          <p:nvPr/>
        </p:nvSpPr>
        <p:spPr>
          <a:xfrm>
            <a:off x="2955240" y="2738160"/>
            <a:ext cx="374400" cy="374400"/>
          </a:xfrm>
          <a:prstGeom prst="ellipse">
            <a:avLst/>
          </a:prstGeom>
          <a:solidFill>
            <a:srgbClr val="e7e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7" name="圖片 5" descr=""/>
          <p:cNvPicPr/>
          <p:nvPr/>
        </p:nvPicPr>
        <p:blipFill>
          <a:blip r:embed="rId2"/>
          <a:srcRect l="25778" t="21482" r="24460" b="38642"/>
          <a:stretch/>
        </p:blipFill>
        <p:spPr>
          <a:xfrm>
            <a:off x="2201760" y="2097360"/>
            <a:ext cx="1212840" cy="1733760"/>
          </a:xfrm>
          <a:prstGeom prst="rect">
            <a:avLst/>
          </a:prstGeom>
          <a:ln>
            <a:noFill/>
          </a:ln>
        </p:spPr>
      </p:pic>
      <p:sp>
        <p:nvSpPr>
          <p:cNvPr id="158" name="CustomShape 6"/>
          <p:cNvSpPr/>
          <p:nvPr/>
        </p:nvSpPr>
        <p:spPr>
          <a:xfrm flipH="1">
            <a:off x="369720" y="3709800"/>
            <a:ext cx="632880" cy="179640"/>
          </a:xfrm>
          <a:prstGeom prst="parallelogram">
            <a:avLst>
              <a:gd name="adj" fmla="val 25000"/>
            </a:avLst>
          </a:prstGeom>
          <a:solidFill>
            <a:schemeClr val="accent3">
              <a:lumMod val="60000"/>
              <a:lumOff val="40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34200" bIns="34200" anchor="ctr"/>
          <a:p>
            <a:pPr algn="ctr">
              <a:lnSpc>
                <a:spcPct val="100000"/>
              </a:lnSpc>
            </a:pPr>
            <a:r>
              <a:rPr b="1" lang="en-US" sz="1000" spc="222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旅遊史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 flipH="1">
            <a:off x="1462320" y="3709800"/>
            <a:ext cx="658800" cy="179640"/>
          </a:xfrm>
          <a:prstGeom prst="parallelogram">
            <a:avLst>
              <a:gd name="adj" fmla="val 28847"/>
            </a:avLst>
          </a:prstGeom>
          <a:solidFill>
            <a:schemeClr val="accent3">
              <a:lumMod val="60000"/>
              <a:lumOff val="40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34200" bIns="34200" anchor="ctr"/>
          <a:p>
            <a:pPr algn="ctr">
              <a:lnSpc>
                <a:spcPct val="100000"/>
              </a:lnSpc>
            </a:pPr>
            <a:r>
              <a:rPr b="1" lang="en-US" sz="1000" spc="222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接觸史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8"/>
          <p:cNvSpPr/>
          <p:nvPr/>
        </p:nvSpPr>
        <p:spPr>
          <a:xfrm flipH="1">
            <a:off x="2098080" y="3713040"/>
            <a:ext cx="501120" cy="179640"/>
          </a:xfrm>
          <a:prstGeom prst="parallelogram">
            <a:avLst>
              <a:gd name="adj" fmla="val 25000"/>
            </a:avLst>
          </a:prstGeom>
          <a:solidFill>
            <a:schemeClr val="accent3">
              <a:lumMod val="60000"/>
              <a:lumOff val="40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34200" bIns="34200" anchor="ctr"/>
          <a:p>
            <a:pPr algn="ctr">
              <a:lnSpc>
                <a:spcPct val="100000"/>
              </a:lnSpc>
            </a:pPr>
            <a:r>
              <a:rPr b="1" lang="en-US" sz="1000" spc="222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群聚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9"/>
          <p:cNvSpPr/>
          <p:nvPr/>
        </p:nvSpPr>
        <p:spPr>
          <a:xfrm>
            <a:off x="5226120" y="2217960"/>
            <a:ext cx="1432800" cy="359640"/>
          </a:xfrm>
          <a:prstGeom prst="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預先填報節省時間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10"/>
          <p:cNvSpPr/>
          <p:nvPr/>
        </p:nvSpPr>
        <p:spPr>
          <a:xfrm>
            <a:off x="5226120" y="2661120"/>
            <a:ext cx="1432800" cy="359640"/>
          </a:xfrm>
          <a:prstGeom prst="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降低醫療人員負擔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11"/>
          <p:cNvSpPr/>
          <p:nvPr/>
        </p:nvSpPr>
        <p:spPr>
          <a:xfrm>
            <a:off x="5226120" y="3104280"/>
            <a:ext cx="1432800" cy="359640"/>
          </a:xfrm>
          <a:prstGeom prst="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分流減少接觸機率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12"/>
          <p:cNvSpPr/>
          <p:nvPr/>
        </p:nvSpPr>
        <p:spPr>
          <a:xfrm>
            <a:off x="5226120" y="3547440"/>
            <a:ext cx="1432800" cy="359640"/>
          </a:xfrm>
          <a:prstGeom prst="rect">
            <a:avLst/>
          </a:prstGeom>
          <a:solidFill>
            <a:srgbClr val="ffe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掌握民眾出遊蹤跡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13"/>
          <p:cNvSpPr/>
          <p:nvPr/>
        </p:nvSpPr>
        <p:spPr>
          <a:xfrm>
            <a:off x="244080" y="815400"/>
            <a:ext cx="6277320" cy="920880"/>
          </a:xfrm>
          <a:prstGeom prst="roundRect">
            <a:avLst>
              <a:gd name="adj" fmla="val 50000"/>
            </a:avLst>
          </a:prstGeom>
          <a:solidFill>
            <a:srgbClr val="9dbcdf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marL="85680">
              <a:lnSpc>
                <a:spcPct val="100000"/>
              </a:lnSpc>
            </a:pPr>
            <a:r>
              <a:rPr b="1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在醫療資源有限的情況下，檢驗與分流機制為防疫重要決策之一，為降低前線醫療人員之負擔，避免與病患長時間之問診接觸，本團隊將開發線上問診</a:t>
            </a:r>
            <a:r>
              <a:rPr b="1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APP</a:t>
            </a:r>
            <a:r>
              <a:rPr b="1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，透過</a:t>
            </a:r>
            <a:r>
              <a:rPr b="1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TOCC</a:t>
            </a:r>
            <a:r>
              <a:rPr b="1" lang="en-US" sz="1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線上預先填報及症狀即時問答，來判斷使用者是否有立即就醫之需求，並根據結果提出相對應之協助，以提升醫療處理效率。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4"/>
          <p:cNvSpPr/>
          <p:nvPr/>
        </p:nvSpPr>
        <p:spPr>
          <a:xfrm flipH="1">
            <a:off x="983160" y="3709800"/>
            <a:ext cx="506520" cy="179640"/>
          </a:xfrm>
          <a:prstGeom prst="parallelogram">
            <a:avLst>
              <a:gd name="adj" fmla="val 25000"/>
            </a:avLst>
          </a:prstGeom>
          <a:solidFill>
            <a:schemeClr val="accent3">
              <a:lumMod val="60000"/>
              <a:lumOff val="40000"/>
              <a:alpha val="6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34200" bIns="34200" anchor="ctr"/>
          <a:p>
            <a:pPr algn="ctr">
              <a:lnSpc>
                <a:spcPct val="100000"/>
              </a:lnSpc>
            </a:pPr>
            <a:r>
              <a:rPr b="1" lang="en-US" sz="1000" spc="222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職業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5"/>
          <p:cNvSpPr/>
          <p:nvPr/>
        </p:nvSpPr>
        <p:spPr>
          <a:xfrm>
            <a:off x="360720" y="4176720"/>
            <a:ext cx="1642680" cy="560880"/>
          </a:xfrm>
          <a:prstGeom prst="roundRect">
            <a:avLst>
              <a:gd name="adj" fmla="val 50000"/>
            </a:avLst>
          </a:prstGeom>
          <a:solidFill>
            <a:srgbClr val="9dbcdf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marL="85680"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語意學</a:t>
            </a:r>
            <a:r>
              <a:rPr b="1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Semantic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6"/>
          <p:cNvSpPr/>
          <p:nvPr/>
        </p:nvSpPr>
        <p:spPr>
          <a:xfrm>
            <a:off x="1919520" y="4185720"/>
            <a:ext cx="1466640" cy="560880"/>
          </a:xfrm>
          <a:prstGeom prst="roundRect">
            <a:avLst>
              <a:gd name="adj" fmla="val 50000"/>
            </a:avLst>
          </a:prstGeom>
          <a:solidFill>
            <a:srgbClr val="9dbcdf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marL="85680"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AI</a:t>
            </a:r>
            <a:r>
              <a:rPr b="1" lang="en-US" sz="12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人工智慧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7"/>
          <p:cNvSpPr/>
          <p:nvPr/>
        </p:nvSpPr>
        <p:spPr>
          <a:xfrm>
            <a:off x="3319560" y="4237560"/>
            <a:ext cx="887760" cy="4575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5000" bIns="45000" anchor="ctr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訓練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8"/>
          <p:cNvSpPr/>
          <p:nvPr/>
        </p:nvSpPr>
        <p:spPr>
          <a:xfrm>
            <a:off x="1874520" y="4358880"/>
            <a:ext cx="183240" cy="196920"/>
          </a:xfrm>
          <a:prstGeom prst="plus">
            <a:avLst>
              <a:gd name="adj" fmla="val 31917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9"/>
          <p:cNvSpPr/>
          <p:nvPr/>
        </p:nvSpPr>
        <p:spPr>
          <a:xfrm>
            <a:off x="687240" y="3022560"/>
            <a:ext cx="1506960" cy="53820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2. TOCC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0"/>
          <p:cNvSpPr/>
          <p:nvPr/>
        </p:nvSpPr>
        <p:spPr>
          <a:xfrm>
            <a:off x="3342240" y="2299320"/>
            <a:ext cx="1707840" cy="53820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27000" rIns="27000" tIns="34200" bIns="342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3. </a:t>
            </a: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雲端問診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1"/>
          <p:cNvSpPr/>
          <p:nvPr/>
        </p:nvSpPr>
        <p:spPr>
          <a:xfrm>
            <a:off x="687960" y="2299320"/>
            <a:ext cx="1509840" cy="53820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1. </a:t>
            </a: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最新消息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2"/>
          <p:cNvSpPr/>
          <p:nvPr/>
        </p:nvSpPr>
        <p:spPr>
          <a:xfrm>
            <a:off x="3342240" y="3022560"/>
            <a:ext cx="1707840" cy="538200"/>
          </a:xfrm>
          <a:prstGeom prst="roundRect">
            <a:avLst>
              <a:gd name="adj" fmla="val 50000"/>
            </a:avLst>
          </a:prstGeom>
          <a:solidFill>
            <a:srgbClr val="78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68760" rIns="68760" tIns="34200" bIns="3420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4. </a:t>
            </a: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使用者蹤跡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3"/>
          <p:cNvSpPr/>
          <p:nvPr/>
        </p:nvSpPr>
        <p:spPr>
          <a:xfrm>
            <a:off x="244080" y="1825920"/>
            <a:ext cx="1517760" cy="307800"/>
          </a:xfrm>
          <a:prstGeom prst="rect">
            <a:avLst/>
          </a:prstGeom>
          <a:solidFill>
            <a:srgbClr val="606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智慧問診</a:t>
            </a: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257800" y="4759200"/>
            <a:ext cx="159984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115B208C-FD00-4E54-91E2-236D90A3F03F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7" name="Google Shape;99;p18" descr=""/>
          <p:cNvPicPr/>
          <p:nvPr/>
        </p:nvPicPr>
        <p:blipFill>
          <a:blip r:embed="rId1"/>
          <a:stretch/>
        </p:blipFill>
        <p:spPr>
          <a:xfrm>
            <a:off x="3160440" y="1555200"/>
            <a:ext cx="791640" cy="791640"/>
          </a:xfrm>
          <a:prstGeom prst="rect">
            <a:avLst/>
          </a:prstGeom>
          <a:ln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3160440" y="2415240"/>
            <a:ext cx="809640" cy="2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民眾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2549880" y="3977280"/>
            <a:ext cx="984240" cy="2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Google Shape;110;p18" descr=""/>
          <p:cNvPicPr/>
          <p:nvPr/>
        </p:nvPicPr>
        <p:blipFill>
          <a:blip r:embed="rId2"/>
          <a:stretch/>
        </p:blipFill>
        <p:spPr>
          <a:xfrm>
            <a:off x="3160800" y="3109680"/>
            <a:ext cx="712800" cy="713520"/>
          </a:xfrm>
          <a:prstGeom prst="rect">
            <a:avLst/>
          </a:prstGeom>
          <a:ln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3036240" y="3923640"/>
            <a:ext cx="984240" cy="2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衛福部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圖片 1" descr=""/>
          <p:cNvPicPr/>
          <p:nvPr/>
        </p:nvPicPr>
        <p:blipFill>
          <a:blip r:embed="rId3"/>
          <a:srcRect l="25778" t="21482" r="24460" b="38642"/>
          <a:stretch/>
        </p:blipFill>
        <p:spPr>
          <a:xfrm>
            <a:off x="871560" y="1758600"/>
            <a:ext cx="1330560" cy="1901520"/>
          </a:xfrm>
          <a:prstGeom prst="rect">
            <a:avLst/>
          </a:prstGeom>
          <a:ln>
            <a:noFill/>
          </a:ln>
        </p:spPr>
      </p:pic>
      <p:sp>
        <p:nvSpPr>
          <p:cNvPr id="183" name="CustomShape 5"/>
          <p:cNvSpPr/>
          <p:nvPr/>
        </p:nvSpPr>
        <p:spPr>
          <a:xfrm flipV="1">
            <a:off x="2202120" y="1950480"/>
            <a:ext cx="957960" cy="75780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748c99"/>
            </a:solidFill>
            <a:round/>
            <a:tail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4" name="CustomShape 6"/>
          <p:cNvSpPr/>
          <p:nvPr/>
        </p:nvSpPr>
        <p:spPr>
          <a:xfrm>
            <a:off x="2202120" y="2709360"/>
            <a:ext cx="958320" cy="75672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748c99"/>
            </a:solidFill>
            <a:round/>
            <a:tail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5" name="CustomShape 7"/>
          <p:cNvSpPr/>
          <p:nvPr/>
        </p:nvSpPr>
        <p:spPr>
          <a:xfrm>
            <a:off x="4491360" y="2415240"/>
            <a:ext cx="132588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陳小姐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圖片 26" descr=""/>
          <p:cNvPicPr/>
          <p:nvPr/>
        </p:nvPicPr>
        <p:blipFill>
          <a:blip r:embed="rId4"/>
          <a:stretch/>
        </p:blipFill>
        <p:spPr>
          <a:xfrm>
            <a:off x="4788360" y="1591560"/>
            <a:ext cx="731520" cy="731520"/>
          </a:xfrm>
          <a:prstGeom prst="rect">
            <a:avLst/>
          </a:prstGeom>
          <a:ln>
            <a:noFill/>
          </a:ln>
        </p:spPr>
      </p:pic>
      <p:sp>
        <p:nvSpPr>
          <p:cNvPr id="187" name="CustomShape 8"/>
          <p:cNvSpPr/>
          <p:nvPr/>
        </p:nvSpPr>
        <p:spPr>
          <a:xfrm>
            <a:off x="4159080" y="1957680"/>
            <a:ext cx="53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48c99"/>
            </a:solidFill>
            <a:round/>
            <a:tailEnd len="med" type="triangle" w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88" name="CustomShape 9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使用者角色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69160" y="4218480"/>
            <a:ext cx="159984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6E8896B7-46B9-4639-9D97-85C4A85348EC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12120" y="2409120"/>
            <a:ext cx="1325880" cy="445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陳小姐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民眾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800360" y="997920"/>
            <a:ext cx="3146400" cy="89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/>
          <a:p>
            <a:pPr marL="284400" indent="-284040" algn="just">
              <a:lnSpc>
                <a:spcPct val="120000"/>
              </a:lnSpc>
            </a:pPr>
            <a:r>
              <a:rPr b="0" lang="en-US" sz="1200" spc="-1" strike="noStrike" u="sng">
                <a:solidFill>
                  <a:srgbClr val="4facf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角色與經歷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我是一個櫃姐，工作身處人口密度高的場所，接觸人口複雜，會擔心是否接觸過確診者，身體微恙時會擔心自己是否確診。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1851120" y="2097000"/>
            <a:ext cx="2491920" cy="182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/>
          <a:p>
            <a:pPr marL="284400" indent="-284040" algn="just">
              <a:lnSpc>
                <a:spcPct val="120000"/>
              </a:lnSpc>
            </a:pPr>
            <a:r>
              <a:rPr b="0" lang="en-US" sz="1200" spc="-1" strike="noStrike" u="sng">
                <a:solidFill>
                  <a:srgbClr val="4facf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目標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知道最新且正確的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資訊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知道是否接觸過確診者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知道感染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的機率有多高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如疑似確診可以取得協助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1874880" y="3344760"/>
            <a:ext cx="2997000" cy="17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/>
          <a:p>
            <a:pPr marL="284400" indent="-284040" algn="just">
              <a:lnSpc>
                <a:spcPct val="120000"/>
              </a:lnSpc>
            </a:pPr>
            <a:r>
              <a:rPr b="0" lang="en-US" sz="1200" spc="-1" strike="noStrike" u="sng">
                <a:solidFill>
                  <a:srgbClr val="4facf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痛點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不知道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的最新資訊及資訊正確率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不知道是否接觸過確診者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不知道感染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的機率有多高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如疑似確診該如何取得協助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6"/>
          <p:cNvSpPr/>
          <p:nvPr/>
        </p:nvSpPr>
        <p:spPr>
          <a:xfrm>
            <a:off x="4343400" y="2097000"/>
            <a:ext cx="2275560" cy="96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/>
          <a:p>
            <a:pPr marL="284400" indent="-284040" algn="just">
              <a:lnSpc>
                <a:spcPct val="120000"/>
              </a:lnSpc>
            </a:pPr>
            <a:r>
              <a:rPr b="0" lang="en-US" sz="1200" spc="-1" strike="noStrike" u="sng">
                <a:solidFill>
                  <a:srgbClr val="4facf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技能與關心的議題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最新的資訊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我是否接觸過確診者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有可能感染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的機率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如疑似感染該如何取得協助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65160" algn="just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65160" algn="just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7"/>
          <p:cNvSpPr/>
          <p:nvPr/>
        </p:nvSpPr>
        <p:spPr>
          <a:xfrm>
            <a:off x="311760" y="2861280"/>
            <a:ext cx="1325880" cy="1105200"/>
          </a:xfrm>
          <a:prstGeom prst="rect">
            <a:avLst/>
          </a:prstGeom>
          <a:solidFill>
            <a:srgbClr val="e7e2f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algn="just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我想要知道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Covid19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最新資訊，當我有症狀時，我有多大機率會感染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Covid19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，如確診該如何取得協助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圖片 3" descr=""/>
          <p:cNvPicPr/>
          <p:nvPr/>
        </p:nvPicPr>
        <p:blipFill>
          <a:blip r:embed="rId1"/>
          <a:stretch/>
        </p:blipFill>
        <p:spPr>
          <a:xfrm>
            <a:off x="474120" y="1391400"/>
            <a:ext cx="1017360" cy="1017360"/>
          </a:xfrm>
          <a:prstGeom prst="rect">
            <a:avLst/>
          </a:prstGeom>
          <a:ln>
            <a:noFill/>
          </a:ln>
        </p:spPr>
      </p:pic>
      <p:sp>
        <p:nvSpPr>
          <p:cNvPr id="197" name="CustomShape 8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使用者角色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民眾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41;p20" descr=""/>
          <p:cNvPicPr/>
          <p:nvPr/>
        </p:nvPicPr>
        <p:blipFill>
          <a:blip r:embed="rId1"/>
          <a:stretch/>
        </p:blipFill>
        <p:spPr>
          <a:xfrm>
            <a:off x="345240" y="1478160"/>
            <a:ext cx="969120" cy="969120"/>
          </a:xfrm>
          <a:prstGeom prst="rect">
            <a:avLst/>
          </a:prstGeom>
          <a:ln>
            <a:noFill/>
          </a:ln>
        </p:spPr>
      </p:pic>
      <p:sp>
        <p:nvSpPr>
          <p:cNvPr id="199" name="TextShape 1"/>
          <p:cNvSpPr txBox="1"/>
          <p:nvPr/>
        </p:nvSpPr>
        <p:spPr>
          <a:xfrm>
            <a:off x="5257800" y="4758120"/>
            <a:ext cx="159984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8197520C-AFEB-4A38-A706-4AEE632DA532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231840" y="2415240"/>
            <a:ext cx="1195200" cy="44568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衛先生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衛福部職員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1592640" y="1023120"/>
            <a:ext cx="315684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/>
          <a:p>
            <a:pPr marL="284400" indent="-284040" algn="just">
              <a:lnSpc>
                <a:spcPct val="120000"/>
              </a:lnSpc>
            </a:pPr>
            <a:r>
              <a:rPr b="0" lang="en-US" sz="1200" spc="-1" strike="noStrike" u="sng">
                <a:solidFill>
                  <a:srgbClr val="4facf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角色與經歷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我是衛福部官員，我需要提供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Covid 19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最新消息給民眾、掌握確診者接觸史，並追蹤確診者及可能接觸者蹤跡。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1592640" y="2083320"/>
            <a:ext cx="2731320" cy="16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/>
          <a:p>
            <a:pPr marL="284400" indent="-284040" algn="just">
              <a:lnSpc>
                <a:spcPct val="120000"/>
              </a:lnSpc>
            </a:pPr>
            <a:r>
              <a:rPr b="0" lang="en-US" sz="1200" spc="-1" strike="noStrike" u="sng">
                <a:solidFill>
                  <a:srgbClr val="4facf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目標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讓民眾知道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Covid 19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最新訊息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通知可能與確診者接觸的民眾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聯絡並幫助疑似確診者就診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618560" y="3197160"/>
            <a:ext cx="2679480" cy="15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/>
          <a:p>
            <a:pPr marL="284400" indent="-284040" algn="just">
              <a:lnSpc>
                <a:spcPct val="120000"/>
              </a:lnSpc>
            </a:pPr>
            <a:r>
              <a:rPr b="0" lang="en-US" sz="1200" spc="-1" strike="noStrike" u="sng">
                <a:solidFill>
                  <a:srgbClr val="4facf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痛點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只能以新聞推廣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Covid 19 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資訊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沒辦法讓民眾之到可能接觸過確診者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沒辦法提供確診者通報途徑及步驟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4017600" y="2083320"/>
            <a:ext cx="1846800" cy="10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/>
          <a:p>
            <a:pPr marL="284400" indent="-284040" algn="just">
              <a:lnSpc>
                <a:spcPct val="120000"/>
              </a:lnSpc>
            </a:pPr>
            <a:r>
              <a:rPr b="0" lang="en-US" sz="1200" spc="-1" strike="noStrike" u="sng">
                <a:solidFill>
                  <a:srgbClr val="4facf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技能與關心的議題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Covid 19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最新消息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Covid 19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感染者接觸史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是否有疑似確診者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"/>
          <p:cNvSpPr/>
          <p:nvPr/>
        </p:nvSpPr>
        <p:spPr>
          <a:xfrm>
            <a:off x="4941000" y="2490840"/>
            <a:ext cx="1745640" cy="6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231840" y="2861280"/>
            <a:ext cx="1195200" cy="993240"/>
          </a:xfrm>
          <a:prstGeom prst="rect">
            <a:avLst/>
          </a:prstGeom>
          <a:solidFill>
            <a:srgbClr val="ecfbd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/>
          <a:p>
            <a:pPr algn="just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提供民眾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最新消息，透過民眾提供之蹤跡，追蹤有多少人接觸過確診者。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9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使用者角色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衛福部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158;p21" descr=""/>
          <p:cNvPicPr/>
          <p:nvPr/>
        </p:nvPicPr>
        <p:blipFill>
          <a:blip r:embed="rId1"/>
          <a:stretch/>
        </p:blipFill>
        <p:spPr>
          <a:xfrm>
            <a:off x="1170360" y="1715760"/>
            <a:ext cx="1097280" cy="1795680"/>
          </a:xfrm>
          <a:prstGeom prst="rect">
            <a:avLst/>
          </a:prstGeom>
          <a:ln>
            <a:noFill/>
          </a:ln>
        </p:spPr>
      </p:pic>
      <p:sp>
        <p:nvSpPr>
          <p:cNvPr id="209" name="TextShape 1"/>
          <p:cNvSpPr txBox="1"/>
          <p:nvPr/>
        </p:nvSpPr>
        <p:spPr>
          <a:xfrm>
            <a:off x="5069160" y="4218480"/>
            <a:ext cx="159984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B148E8F8-A527-4136-93F7-AF8D638CAD76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307400" y="1143000"/>
            <a:ext cx="2258280" cy="1145520"/>
          </a:xfrm>
          <a:prstGeom prst="leftArrowCallout">
            <a:avLst>
              <a:gd name="adj1" fmla="val 26180"/>
              <a:gd name="adj2" fmla="val 25000"/>
              <a:gd name="adj3" fmla="val 19688"/>
              <a:gd name="adj4" fmla="val 81734"/>
            </a:avLst>
          </a:prstGeom>
          <a:solidFill>
            <a:srgbClr val="a9c6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3"/>
          <p:cNvSpPr/>
          <p:nvPr/>
        </p:nvSpPr>
        <p:spPr>
          <a:xfrm>
            <a:off x="4738680" y="1152720"/>
            <a:ext cx="1827000" cy="113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 anchor="ctr"/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知道最新的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資訊有哪些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知道是否接觸過確診者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知道感染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的機率有多高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4307400" y="3082320"/>
            <a:ext cx="2258280" cy="1145520"/>
          </a:xfrm>
          <a:prstGeom prst="leftArrowCallout">
            <a:avLst>
              <a:gd name="adj1" fmla="val 26180"/>
              <a:gd name="adj2" fmla="val 25000"/>
              <a:gd name="adj3" fmla="val 19688"/>
              <a:gd name="adj4" fmla="val 81734"/>
            </a:avLst>
          </a:prstGeom>
          <a:solidFill>
            <a:srgbClr val="a9c6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5"/>
          <p:cNvSpPr/>
          <p:nvPr/>
        </p:nvSpPr>
        <p:spPr>
          <a:xfrm>
            <a:off x="4738680" y="3082320"/>
            <a:ext cx="1827000" cy="1135800"/>
          </a:xfrm>
          <a:prstGeom prst="rect">
            <a:avLst/>
          </a:prstGeom>
          <a:solidFill>
            <a:srgbClr val="a9c6e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 anchor="ctr"/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回報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TOCC</a:t>
            </a: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資料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回報自己疑似確診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 flipV="1">
            <a:off x="2180520" y="1650240"/>
            <a:ext cx="719640" cy="98172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4962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7"/>
          <p:cNvSpPr/>
          <p:nvPr/>
        </p:nvSpPr>
        <p:spPr>
          <a:xfrm>
            <a:off x="795960" y="2613960"/>
            <a:ext cx="374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962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8"/>
          <p:cNvSpPr/>
          <p:nvPr/>
        </p:nvSpPr>
        <p:spPr>
          <a:xfrm>
            <a:off x="2057400" y="2576520"/>
            <a:ext cx="873360" cy="83700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4962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圖片 1" descr=""/>
          <p:cNvPicPr/>
          <p:nvPr/>
        </p:nvPicPr>
        <p:blipFill>
          <a:blip r:embed="rId2"/>
          <a:stretch/>
        </p:blipFill>
        <p:spPr>
          <a:xfrm>
            <a:off x="1320120" y="1865520"/>
            <a:ext cx="860040" cy="1534320"/>
          </a:xfrm>
          <a:prstGeom prst="rect">
            <a:avLst/>
          </a:prstGeom>
          <a:ln>
            <a:noFill/>
          </a:ln>
        </p:spPr>
      </p:pic>
      <p:pic>
        <p:nvPicPr>
          <p:cNvPr id="218" name="圖片 5" descr=""/>
          <p:cNvPicPr/>
          <p:nvPr/>
        </p:nvPicPr>
        <p:blipFill>
          <a:blip r:embed="rId3"/>
          <a:srcRect l="0" t="0" r="0" b="16769"/>
          <a:stretch/>
        </p:blipFill>
        <p:spPr>
          <a:xfrm>
            <a:off x="2900880" y="748800"/>
            <a:ext cx="1215000" cy="180396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219" name="圖片 7" descr=""/>
          <p:cNvPicPr/>
          <p:nvPr/>
        </p:nvPicPr>
        <p:blipFill>
          <a:blip r:embed="rId4"/>
          <a:stretch/>
        </p:blipFill>
        <p:spPr>
          <a:xfrm>
            <a:off x="2890800" y="2774880"/>
            <a:ext cx="1225080" cy="3092040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220" name="CustomShape 9"/>
          <p:cNvSpPr/>
          <p:nvPr/>
        </p:nvSpPr>
        <p:spPr>
          <a:xfrm>
            <a:off x="119520" y="2846520"/>
            <a:ext cx="907560" cy="44568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陳小姐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微軟正黑體"/>
                <a:ea typeface="微軟正黑體"/>
              </a:rPr>
              <a:t>民眾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圖片 29" descr=""/>
          <p:cNvPicPr/>
          <p:nvPr/>
        </p:nvPicPr>
        <p:blipFill>
          <a:blip r:embed="rId5"/>
          <a:stretch/>
        </p:blipFill>
        <p:spPr>
          <a:xfrm>
            <a:off x="204840" y="2114640"/>
            <a:ext cx="731520" cy="731520"/>
          </a:xfrm>
          <a:prstGeom prst="rect">
            <a:avLst/>
          </a:prstGeom>
          <a:ln>
            <a:noFill/>
          </a:ln>
        </p:spPr>
      </p:pic>
      <p:sp>
        <p:nvSpPr>
          <p:cNvPr id="222" name="CustomShape 10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使用情境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民眾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圖片 3" descr=""/>
          <p:cNvPicPr/>
          <p:nvPr/>
        </p:nvPicPr>
        <p:blipFill>
          <a:blip r:embed="rId1"/>
          <a:srcRect l="0" t="0" r="0" b="78158"/>
          <a:stretch/>
        </p:blipFill>
        <p:spPr>
          <a:xfrm>
            <a:off x="2743200" y="3108600"/>
            <a:ext cx="1925280" cy="749520"/>
          </a:xfrm>
          <a:prstGeom prst="rect">
            <a:avLst/>
          </a:prstGeom>
          <a:ln>
            <a:noFill/>
          </a:ln>
        </p:spPr>
      </p:pic>
      <p:pic>
        <p:nvPicPr>
          <p:cNvPr id="224" name="圖片 1" descr=""/>
          <p:cNvPicPr/>
          <p:nvPr/>
        </p:nvPicPr>
        <p:blipFill>
          <a:blip r:embed="rId2"/>
          <a:srcRect l="0" t="0" r="0" b="50507"/>
          <a:stretch/>
        </p:blipFill>
        <p:spPr>
          <a:xfrm>
            <a:off x="2694960" y="1070280"/>
            <a:ext cx="1991880" cy="1758240"/>
          </a:xfrm>
          <a:prstGeom prst="rect">
            <a:avLst/>
          </a:prstGeom>
          <a:ln>
            <a:noFill/>
          </a:ln>
        </p:spPr>
      </p:pic>
      <p:sp>
        <p:nvSpPr>
          <p:cNvPr id="225" name="TextShape 1"/>
          <p:cNvSpPr txBox="1"/>
          <p:nvPr/>
        </p:nvSpPr>
        <p:spPr>
          <a:xfrm>
            <a:off x="5257800" y="4726440"/>
            <a:ext cx="1599840" cy="20520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/>
          <a:p>
            <a:pPr algn="r">
              <a:lnSpc>
                <a:spcPct val="100000"/>
              </a:lnSpc>
            </a:pPr>
            <a:fld id="{96DA3A3C-A1C8-4017-8665-D42FF452E980}" type="slidenum">
              <a:rPr b="0" lang="en-US" sz="75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444920" y="1369440"/>
            <a:ext cx="2258280" cy="1145520"/>
          </a:xfrm>
          <a:prstGeom prst="leftArrowCallout">
            <a:avLst>
              <a:gd name="adj1" fmla="val 26180"/>
              <a:gd name="adj2" fmla="val 25000"/>
              <a:gd name="adj3" fmla="val 19688"/>
              <a:gd name="adj4" fmla="val 81734"/>
            </a:avLst>
          </a:prstGeom>
          <a:solidFill>
            <a:srgbClr val="a9c6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3"/>
          <p:cNvSpPr/>
          <p:nvPr/>
        </p:nvSpPr>
        <p:spPr>
          <a:xfrm>
            <a:off x="4872960" y="1379520"/>
            <a:ext cx="1830240" cy="1135800"/>
          </a:xfrm>
          <a:prstGeom prst="rect">
            <a:avLst/>
          </a:prstGeom>
          <a:solidFill>
            <a:srgbClr val="a9c6e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 anchor="ctr"/>
          <a:p>
            <a:pPr marL="132120" indent="-131760" algn="just">
              <a:lnSpc>
                <a:spcPct val="120000"/>
              </a:lnSpc>
              <a:buClr>
                <a:srgbClr val="535353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535353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提供最新且正確的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Covid19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資訊給民眾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2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 flipV="1">
            <a:off x="2070720" y="1948680"/>
            <a:ext cx="623880" cy="80028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4962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5"/>
          <p:cNvSpPr/>
          <p:nvPr/>
        </p:nvSpPr>
        <p:spPr>
          <a:xfrm>
            <a:off x="2070720" y="2750040"/>
            <a:ext cx="657000" cy="1637640"/>
          </a:xfrm>
          <a:prstGeom prst="curvedConnector3">
            <a:avLst>
              <a:gd name="adj1" fmla="val 50000"/>
            </a:avLst>
          </a:prstGeom>
          <a:noFill/>
          <a:ln w="38160">
            <a:solidFill>
              <a:srgbClr val="4962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841680" y="2693160"/>
            <a:ext cx="178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962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Google Shape;181;p22" descr=""/>
          <p:cNvPicPr/>
          <p:nvPr/>
        </p:nvPicPr>
        <p:blipFill>
          <a:blip r:embed="rId3"/>
          <a:stretch/>
        </p:blipFill>
        <p:spPr>
          <a:xfrm>
            <a:off x="7220880" y="1296360"/>
            <a:ext cx="2720160" cy="157788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158;p21" descr=""/>
          <p:cNvPicPr/>
          <p:nvPr/>
        </p:nvPicPr>
        <p:blipFill>
          <a:blip r:embed="rId4"/>
          <a:stretch/>
        </p:blipFill>
        <p:spPr>
          <a:xfrm>
            <a:off x="1040400" y="1889280"/>
            <a:ext cx="1029960" cy="1721520"/>
          </a:xfrm>
          <a:prstGeom prst="rect">
            <a:avLst/>
          </a:prstGeom>
          <a:ln>
            <a:noFill/>
          </a:ln>
        </p:spPr>
      </p:pic>
      <p:pic>
        <p:nvPicPr>
          <p:cNvPr id="233" name="圖片 21" descr=""/>
          <p:cNvPicPr/>
          <p:nvPr/>
        </p:nvPicPr>
        <p:blipFill>
          <a:blip r:embed="rId5"/>
          <a:stretch/>
        </p:blipFill>
        <p:spPr>
          <a:xfrm>
            <a:off x="1190160" y="2052720"/>
            <a:ext cx="774720" cy="1382040"/>
          </a:xfrm>
          <a:prstGeom prst="rect">
            <a:avLst/>
          </a:prstGeom>
          <a:ln>
            <a:noFill/>
          </a:ln>
        </p:spPr>
      </p:pic>
      <p:pic>
        <p:nvPicPr>
          <p:cNvPr id="234" name="圖片 23" descr=""/>
          <p:cNvPicPr/>
          <p:nvPr/>
        </p:nvPicPr>
        <p:blipFill>
          <a:blip r:embed="rId6"/>
          <a:srcRect l="0" t="83758" r="0" b="160"/>
          <a:stretch/>
        </p:blipFill>
        <p:spPr>
          <a:xfrm>
            <a:off x="2728080" y="4112280"/>
            <a:ext cx="1925280" cy="551880"/>
          </a:xfrm>
          <a:prstGeom prst="rect">
            <a:avLst/>
          </a:prstGeom>
          <a:ln>
            <a:noFill/>
          </a:ln>
        </p:spPr>
      </p:pic>
      <p:pic>
        <p:nvPicPr>
          <p:cNvPr id="235" name="Google Shape;141;p20" descr=""/>
          <p:cNvPicPr/>
          <p:nvPr/>
        </p:nvPicPr>
        <p:blipFill>
          <a:blip r:embed="rId7"/>
          <a:stretch/>
        </p:blipFill>
        <p:spPr>
          <a:xfrm>
            <a:off x="195840" y="2284560"/>
            <a:ext cx="645480" cy="645480"/>
          </a:xfrm>
          <a:prstGeom prst="rect">
            <a:avLst/>
          </a:prstGeom>
          <a:ln>
            <a:noFill/>
          </a:ln>
        </p:spPr>
      </p:pic>
      <p:sp>
        <p:nvSpPr>
          <p:cNvPr id="236" name="CustomShape 7"/>
          <p:cNvSpPr/>
          <p:nvPr/>
        </p:nvSpPr>
        <p:spPr>
          <a:xfrm>
            <a:off x="135000" y="2908440"/>
            <a:ext cx="847080" cy="44568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JhengHei"/>
                <a:ea typeface="Microsoft JhengHei"/>
              </a:rPr>
              <a:t>衛先生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衛福部職員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807840" y="198720"/>
            <a:ext cx="6171840" cy="32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/>
          <a:p>
            <a:pPr>
              <a:lnSpc>
                <a:spcPct val="100000"/>
              </a:lnSpc>
            </a:pP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使用情境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</a:t>
            </a:r>
            <a:r>
              <a:rPr b="1" lang="en-US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衛福部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4444920" y="3273120"/>
            <a:ext cx="2258280" cy="1145520"/>
          </a:xfrm>
          <a:prstGeom prst="leftArrowCallout">
            <a:avLst>
              <a:gd name="adj1" fmla="val 26180"/>
              <a:gd name="adj2" fmla="val 25000"/>
              <a:gd name="adj3" fmla="val 19688"/>
              <a:gd name="adj4" fmla="val 81734"/>
            </a:avLst>
          </a:prstGeom>
          <a:solidFill>
            <a:srgbClr val="a9c6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0"/>
          <p:cNvSpPr/>
          <p:nvPr/>
        </p:nvSpPr>
        <p:spPr>
          <a:xfrm>
            <a:off x="4872960" y="3283200"/>
            <a:ext cx="1829880" cy="1135800"/>
          </a:xfrm>
          <a:prstGeom prst="rect">
            <a:avLst/>
          </a:prstGeom>
          <a:solidFill>
            <a:srgbClr val="a9c6e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2400" rIns="32400" tIns="32400" bIns="32400" anchor="ctr"/>
          <a:p>
            <a:pPr algn="just">
              <a:lnSpc>
                <a:spcPct val="12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提供疑似確診者幫助，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如何通報，下一步該如何做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Application>LibreOffice/5.1.6.2$Linux_X86_64 LibreOffice_project/10m0$Build-2</Application>
  <Words>1363</Words>
  <Paragraphs>185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2020-05-13T16:11:41Z</dcterms:modified>
  <cp:revision>44</cp:revision>
  <dc:subject/>
  <dc:title>covid19智慧諮詢系統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自訂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